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media/image2.jpg" ContentType="image/jpeg"/>
  <Override PartName="/ppt/notesSlides/notesSlide2.xml" ContentType="application/vnd.openxmlformats-officedocument.presentationml.notesSlide+xml"/>
  <Override PartName="/ppt/media/image3.jpg" ContentType="image/jpeg"/>
  <Override PartName="/ppt/notesSlides/notesSlide3.xml" ContentType="application/vnd.openxmlformats-officedocument.presentationml.notesSlide+xml"/>
  <Override PartName="/ppt/media/image8.jpg" ContentType="image/jpeg"/>
  <Override PartName="/ppt/media/image9.jpg" ContentType="image/jpeg"/>
  <Override PartName="/ppt/media/image12.jpg" ContentType="image/jpeg"/>
  <Override PartName="/ppt/media/image15.jpg" ContentType="image/jpeg"/>
  <Override PartName="/ppt/media/image16.jpg" ContentType="image/jpeg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93" r:id="rId5"/>
    <p:sldId id="286" r:id="rId6"/>
    <p:sldId id="287" r:id="rId7"/>
    <p:sldId id="263" r:id="rId8"/>
    <p:sldId id="259" r:id="rId9"/>
    <p:sldId id="281" r:id="rId10"/>
    <p:sldId id="262" r:id="rId11"/>
    <p:sldId id="282" r:id="rId12"/>
    <p:sldId id="285" r:id="rId13"/>
    <p:sldId id="283" r:id="rId14"/>
    <p:sldId id="267" r:id="rId15"/>
    <p:sldId id="268" r:id="rId16"/>
    <p:sldId id="270" r:id="rId17"/>
    <p:sldId id="272" r:id="rId18"/>
    <p:sldId id="269" r:id="rId19"/>
    <p:sldId id="290" r:id="rId20"/>
    <p:sldId id="288" r:id="rId21"/>
    <p:sldId id="289" r:id="rId22"/>
    <p:sldId id="276" r:id="rId23"/>
    <p:sldId id="280" r:id="rId24"/>
  </p:sldIdLst>
  <p:sldSz cx="9144000" cy="6858000" type="screen4x3"/>
  <p:notesSz cx="9144000" cy="6858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lc\Desktop\RMK%202019%20regnear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lc\Desktop\RMK%202019%20regnear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lc\Desktop\RMK%202019%20regnear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'Ark1'!$A$6</c:f>
              <c:strCache>
                <c:ptCount val="1"/>
                <c:pt idx="0">
                  <c:v>m</c:v>
                </c:pt>
              </c:strCache>
            </c:strRef>
          </c:tx>
          <c:invertIfNegative val="0"/>
          <c:cat>
            <c:numRef>
              <c:f>'Ark1'!$B$5:$H$5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'Ark1'!$B$6:$H$6</c:f>
              <c:numCache>
                <c:formatCode>General</c:formatCode>
                <c:ptCount val="7"/>
                <c:pt idx="0">
                  <c:v>368</c:v>
                </c:pt>
                <c:pt idx="1">
                  <c:v>414</c:v>
                </c:pt>
                <c:pt idx="2">
                  <c:v>394</c:v>
                </c:pt>
                <c:pt idx="3">
                  <c:v>375</c:v>
                </c:pt>
                <c:pt idx="4">
                  <c:v>411</c:v>
                </c:pt>
                <c:pt idx="5">
                  <c:v>475</c:v>
                </c:pt>
                <c:pt idx="6">
                  <c:v>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7-4631-B8ED-3712E81ED97D}"/>
            </c:ext>
          </c:extLst>
        </c:ser>
        <c:ser>
          <c:idx val="1"/>
          <c:order val="1"/>
          <c:tx>
            <c:strRef>
              <c:f>'Ark1'!$A$7</c:f>
              <c:strCache>
                <c:ptCount val="1"/>
                <c:pt idx="0">
                  <c:v>k</c:v>
                </c:pt>
              </c:strCache>
            </c:strRef>
          </c:tx>
          <c:invertIfNegative val="0"/>
          <c:cat>
            <c:numRef>
              <c:f>'Ark1'!$B$5:$H$5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'Ark1'!$B$7:$H$7</c:f>
              <c:numCache>
                <c:formatCode>General</c:formatCode>
                <c:ptCount val="7"/>
                <c:pt idx="0">
                  <c:v>226</c:v>
                </c:pt>
                <c:pt idx="1">
                  <c:v>279</c:v>
                </c:pt>
                <c:pt idx="2">
                  <c:v>265</c:v>
                </c:pt>
                <c:pt idx="3">
                  <c:v>237</c:v>
                </c:pt>
                <c:pt idx="4">
                  <c:v>218</c:v>
                </c:pt>
                <c:pt idx="5">
                  <c:v>258</c:v>
                </c:pt>
                <c:pt idx="6">
                  <c:v>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87-4631-B8ED-3712E81ED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704448"/>
        <c:axId val="116631040"/>
      </c:barChart>
      <c:lineChart>
        <c:grouping val="standard"/>
        <c:varyColors val="0"/>
        <c:ser>
          <c:idx val="2"/>
          <c:order val="2"/>
          <c:tx>
            <c:strRef>
              <c:f>'Ark1'!$A$8</c:f>
              <c:strCache>
                <c:ptCount val="1"/>
                <c:pt idx="0">
                  <c:v>i alt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'Ark1'!$B$5:$G$5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'Ark1'!$B$8:$H$8</c:f>
              <c:numCache>
                <c:formatCode>General</c:formatCode>
                <c:ptCount val="7"/>
                <c:pt idx="0">
                  <c:v>594</c:v>
                </c:pt>
                <c:pt idx="1">
                  <c:v>693</c:v>
                </c:pt>
                <c:pt idx="2">
                  <c:v>659</c:v>
                </c:pt>
                <c:pt idx="3">
                  <c:v>612</c:v>
                </c:pt>
                <c:pt idx="4">
                  <c:v>629</c:v>
                </c:pt>
                <c:pt idx="5">
                  <c:v>733</c:v>
                </c:pt>
                <c:pt idx="6">
                  <c:v>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87-4631-B8ED-3712E81ED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704448"/>
        <c:axId val="116631040"/>
      </c:lineChart>
      <c:catAx>
        <c:axId val="6170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631040"/>
        <c:crosses val="autoZero"/>
        <c:auto val="1"/>
        <c:lblAlgn val="ctr"/>
        <c:lblOffset val="100"/>
        <c:noMultiLvlLbl val="0"/>
      </c:catAx>
      <c:valAx>
        <c:axId val="116631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704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'Ark1'!$A$30</c:f>
              <c:strCache>
                <c:ptCount val="1"/>
                <c:pt idx="0">
                  <c:v>m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'Ark1'!$B$29:$E$29</c:f>
              <c:strCache>
                <c:ptCount val="4"/>
                <c:pt idx="0">
                  <c:v>-18</c:v>
                </c:pt>
                <c:pt idx="1">
                  <c:v>-24</c:v>
                </c:pt>
                <c:pt idx="2">
                  <c:v>-59</c:v>
                </c:pt>
                <c:pt idx="3">
                  <c:v>60+</c:v>
                </c:pt>
              </c:strCache>
            </c:strRef>
          </c:cat>
          <c:val>
            <c:numRef>
              <c:f>'Ark1'!$B$30:$E$30</c:f>
              <c:numCache>
                <c:formatCode>General</c:formatCode>
                <c:ptCount val="4"/>
                <c:pt idx="0">
                  <c:v>99</c:v>
                </c:pt>
                <c:pt idx="1">
                  <c:v>62</c:v>
                </c:pt>
                <c:pt idx="2">
                  <c:v>216</c:v>
                </c:pt>
                <c:pt idx="3">
                  <c:v>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15-4F2C-8C48-233F70DC196F}"/>
            </c:ext>
          </c:extLst>
        </c:ser>
        <c:ser>
          <c:idx val="1"/>
          <c:order val="1"/>
          <c:tx>
            <c:strRef>
              <c:f>'Ark1'!$A$31</c:f>
              <c:strCache>
                <c:ptCount val="1"/>
                <c:pt idx="0">
                  <c:v>k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'Ark1'!$B$29:$E$29</c:f>
              <c:strCache>
                <c:ptCount val="4"/>
                <c:pt idx="0">
                  <c:v>-18</c:v>
                </c:pt>
                <c:pt idx="1">
                  <c:v>-24</c:v>
                </c:pt>
                <c:pt idx="2">
                  <c:v>-59</c:v>
                </c:pt>
                <c:pt idx="3">
                  <c:v>60+</c:v>
                </c:pt>
              </c:strCache>
            </c:strRef>
          </c:cat>
          <c:val>
            <c:numRef>
              <c:f>'Ark1'!$B$31:$E$31</c:f>
              <c:numCache>
                <c:formatCode>General</c:formatCode>
                <c:ptCount val="4"/>
                <c:pt idx="0">
                  <c:v>32</c:v>
                </c:pt>
                <c:pt idx="1">
                  <c:v>23</c:v>
                </c:pt>
                <c:pt idx="2">
                  <c:v>113</c:v>
                </c:pt>
                <c:pt idx="3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15-4F2C-8C48-233F70DC1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27456"/>
        <c:axId val="117052544"/>
      </c:lineChart>
      <c:catAx>
        <c:axId val="43027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7052544"/>
        <c:crosses val="autoZero"/>
        <c:auto val="1"/>
        <c:lblAlgn val="ctr"/>
        <c:lblOffset val="100"/>
        <c:noMultiLvlLbl val="0"/>
      </c:catAx>
      <c:valAx>
        <c:axId val="117052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027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'Ark1'!$A$36</c:f>
              <c:strCache>
                <c:ptCount val="1"/>
                <c:pt idx="0">
                  <c:v>m</c:v>
                </c:pt>
              </c:strCache>
            </c:strRef>
          </c:tx>
          <c:cat>
            <c:strRef>
              <c:f>'Ark1'!$B$35:$E$35</c:f>
              <c:strCache>
                <c:ptCount val="4"/>
                <c:pt idx="0">
                  <c:v>-18</c:v>
                </c:pt>
                <c:pt idx="1">
                  <c:v>-24</c:v>
                </c:pt>
                <c:pt idx="2">
                  <c:v>-59</c:v>
                </c:pt>
                <c:pt idx="3">
                  <c:v>60+</c:v>
                </c:pt>
              </c:strCache>
            </c:strRef>
          </c:cat>
          <c:val>
            <c:numRef>
              <c:f>'Ark1'!$B$36:$E$36</c:f>
              <c:numCache>
                <c:formatCode>General</c:formatCode>
                <c:ptCount val="4"/>
                <c:pt idx="0">
                  <c:v>75.572519083969468</c:v>
                </c:pt>
                <c:pt idx="1">
                  <c:v>72.941176470588232</c:v>
                </c:pt>
                <c:pt idx="2">
                  <c:v>65.653495440729486</c:v>
                </c:pt>
                <c:pt idx="3">
                  <c:v>58.291457286432156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01-4D84-A3E4-3C4DC22DF91D}"/>
            </c:ext>
          </c:extLst>
        </c:ser>
        <c:ser>
          <c:idx val="1"/>
          <c:order val="1"/>
          <c:tx>
            <c:strRef>
              <c:f>'Ark1'!$A$37</c:f>
              <c:strCache>
                <c:ptCount val="1"/>
                <c:pt idx="0">
                  <c:v>k</c:v>
                </c:pt>
              </c:strCache>
            </c:strRef>
          </c:tx>
          <c:cat>
            <c:strRef>
              <c:f>'Ark1'!$B$35:$E$35</c:f>
              <c:strCache>
                <c:ptCount val="4"/>
                <c:pt idx="0">
                  <c:v>-18</c:v>
                </c:pt>
                <c:pt idx="1">
                  <c:v>-24</c:v>
                </c:pt>
                <c:pt idx="2">
                  <c:v>-59</c:v>
                </c:pt>
                <c:pt idx="3">
                  <c:v>60+</c:v>
                </c:pt>
              </c:strCache>
            </c:strRef>
          </c:cat>
          <c:val>
            <c:numRef>
              <c:f>'Ark1'!$B$37:$E$37</c:f>
              <c:numCache>
                <c:formatCode>General</c:formatCode>
                <c:ptCount val="4"/>
                <c:pt idx="0">
                  <c:v>24.427480916030532</c:v>
                </c:pt>
                <c:pt idx="1">
                  <c:v>27.058823529411768</c:v>
                </c:pt>
                <c:pt idx="2">
                  <c:v>34.346504559270514</c:v>
                </c:pt>
                <c:pt idx="3">
                  <c:v>41.708542713567844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01-4D84-A3E4-3C4DC22DF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572288"/>
        <c:axId val="112573824"/>
      </c:lineChart>
      <c:catAx>
        <c:axId val="112572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2573824"/>
        <c:crosses val="autoZero"/>
        <c:auto val="1"/>
        <c:lblAlgn val="ctr"/>
        <c:lblOffset val="100"/>
        <c:noMultiLvlLbl val="0"/>
      </c:catAx>
      <c:valAx>
        <c:axId val="112573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572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FE62F-23A7-4B8B-9D3E-07F8E70B134D}" type="datetimeFigureOut">
              <a:rPr lang="da-DK" smtClean="0"/>
              <a:t>09-02-2019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3A3A9-5EB7-4701-A3D3-D973DC86AA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44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3A3A9-5EB7-4701-A3D3-D973DC86AAB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460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3A3A9-5EB7-4701-A3D3-D973DC86AAB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3250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3A3A9-5EB7-4701-A3D3-D973DC86AAB4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434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52928" y="722629"/>
            <a:ext cx="4438142" cy="71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5575" y="176784"/>
            <a:ext cx="1524000" cy="152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2221" y="722629"/>
            <a:ext cx="3498850" cy="1263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1614" y="1911350"/>
            <a:ext cx="8700770" cy="4507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google.com/url?sa=i&amp;rct=j&amp;q=&amp;esrc=s&amp;source=images&amp;cd=&amp;cad=rja&amp;uact=8&amp;ved=2ahUKEwiMnLaPuK7gAhXvkYsKHVKkDPkQjRx6BAgBEAU&amp;url=https://www.hindustantimes.com/fitness/new-year-resolution-2018-thou-shalt-follow-gym-etiquettes/story-DMcsTnbgEpQBgPFUMYe0YO.html&amp;psig=AOvVaw2njFNIcPJsAYd9WwO-ZLjY&amp;ust=154979436695039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2221" y="722629"/>
            <a:ext cx="349885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 err="1"/>
              <a:t>Beretning</a:t>
            </a:r>
            <a:r>
              <a:rPr spc="-75" dirty="0"/>
              <a:t> </a:t>
            </a:r>
            <a:r>
              <a:rPr dirty="0" smtClean="0"/>
              <a:t>201</a:t>
            </a:r>
            <a:r>
              <a:rPr lang="da-DK" dirty="0" smtClean="0"/>
              <a:t>9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680207" y="1480058"/>
            <a:ext cx="3990340" cy="4360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9725" marR="330835" indent="-635" algn="ctr">
              <a:lnSpc>
                <a:spcPct val="110000"/>
              </a:lnSpc>
            </a:pPr>
            <a:r>
              <a:rPr sz="3200" spc="-10" dirty="0" err="1">
                <a:solidFill>
                  <a:srgbClr val="888888"/>
                </a:solidFill>
                <a:latin typeface="Calibri"/>
                <a:cs typeface="Calibri"/>
              </a:rPr>
              <a:t>Medlemstal</a:t>
            </a: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  </a:t>
            </a:r>
            <a:r>
              <a:rPr sz="3200" spc="-20" dirty="0" err="1" smtClean="0">
                <a:solidFill>
                  <a:srgbClr val="888888"/>
                </a:solidFill>
                <a:latin typeface="Calibri"/>
                <a:cs typeface="Calibri"/>
              </a:rPr>
              <a:t>Økonomi</a:t>
            </a:r>
            <a:endParaRPr lang="da-DK" sz="3200" spc="-20" dirty="0" smtClean="0">
              <a:solidFill>
                <a:srgbClr val="888888"/>
              </a:solidFill>
              <a:latin typeface="Calibri"/>
              <a:cs typeface="Calibri"/>
            </a:endParaRPr>
          </a:p>
          <a:p>
            <a:pPr marL="339725" marR="330835" indent="-635" algn="ctr">
              <a:lnSpc>
                <a:spcPct val="110000"/>
              </a:lnSpc>
            </a:pPr>
            <a:r>
              <a:rPr sz="3200" spc="-20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lang="da-DK" sz="3200" spc="-10" dirty="0">
                <a:solidFill>
                  <a:srgbClr val="888888"/>
                </a:solidFill>
                <a:cs typeface="Calibri"/>
              </a:rPr>
              <a:t>Kapacitet</a:t>
            </a:r>
            <a:r>
              <a:rPr sz="3200" spc="-20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-20" dirty="0" err="1">
                <a:solidFill>
                  <a:srgbClr val="888888"/>
                </a:solidFill>
                <a:latin typeface="Calibri"/>
                <a:cs typeface="Calibri"/>
              </a:rPr>
              <a:t>Anskaffelser</a:t>
            </a:r>
            <a:r>
              <a:rPr sz="3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-5" dirty="0" err="1" smtClean="0">
                <a:solidFill>
                  <a:srgbClr val="888888"/>
                </a:solidFill>
                <a:latin typeface="Calibri"/>
                <a:cs typeface="Calibri"/>
              </a:rPr>
              <a:t>Styr</a:t>
            </a:r>
            <a:r>
              <a:rPr sz="3200" spc="-114" dirty="0" err="1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3200" dirty="0" err="1" smtClean="0">
                <a:solidFill>
                  <a:srgbClr val="888888"/>
                </a:solidFill>
                <a:latin typeface="Calibri"/>
                <a:cs typeface="Calibri"/>
              </a:rPr>
              <a:t>el</a:t>
            </a:r>
            <a:r>
              <a:rPr sz="3200" spc="-15" dirty="0" err="1" smtClean="0">
                <a:solidFill>
                  <a:srgbClr val="888888"/>
                </a:solidFill>
                <a:latin typeface="Calibri"/>
                <a:cs typeface="Calibri"/>
              </a:rPr>
              <a:t>ø</a:t>
            </a:r>
            <a:r>
              <a:rPr sz="3200" spc="-5" dirty="0" err="1" smtClean="0">
                <a:solidFill>
                  <a:srgbClr val="888888"/>
                </a:solidFill>
                <a:latin typeface="Calibri"/>
                <a:cs typeface="Calibri"/>
              </a:rPr>
              <a:t>f</a:t>
            </a:r>
            <a:r>
              <a:rPr sz="3200" spc="-50" dirty="0" err="1" smtClean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3200" spc="-25" dirty="0" err="1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3200" spc="-95" dirty="0" err="1" smtClean="0">
                <a:solidFill>
                  <a:srgbClr val="888888"/>
                </a:solidFill>
                <a:latin typeface="Calibri"/>
                <a:cs typeface="Calibri"/>
              </a:rPr>
              <a:t>f</a:t>
            </a:r>
            <a:r>
              <a:rPr sz="3200" spc="-5" dirty="0" err="1" smtClean="0">
                <a:solidFill>
                  <a:srgbClr val="888888"/>
                </a:solidFill>
                <a:latin typeface="Calibri"/>
                <a:cs typeface="Calibri"/>
              </a:rPr>
              <a:t>de</a:t>
            </a:r>
            <a:r>
              <a:rPr sz="3200" spc="-10" dirty="0" err="1" smtClean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3200" dirty="0" err="1" smtClean="0">
                <a:solidFill>
                  <a:srgbClr val="888888"/>
                </a:solidFill>
                <a:latin typeface="Calibri"/>
                <a:cs typeface="Calibri"/>
              </a:rPr>
              <a:t>in</a:t>
            </a:r>
            <a:r>
              <a:rPr sz="3200" spc="-35" dirty="0" err="1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3200" dirty="0" err="1" smtClean="0">
                <a:solidFill>
                  <a:srgbClr val="888888"/>
                </a:solidFill>
                <a:latin typeface="Calibri"/>
                <a:cs typeface="Calibri"/>
              </a:rPr>
              <a:t>en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3200" spc="-25" dirty="0">
                <a:solidFill>
                  <a:srgbClr val="888888"/>
                </a:solidFill>
                <a:latin typeface="Calibri"/>
                <a:cs typeface="Calibri"/>
              </a:rPr>
              <a:t>Adfærd </a:t>
            </a:r>
            <a:r>
              <a:rPr sz="3200" dirty="0">
                <a:solidFill>
                  <a:srgbClr val="888888"/>
                </a:solidFill>
                <a:latin typeface="Calibri"/>
                <a:cs typeface="Calibri"/>
              </a:rPr>
              <a:t>og </a:t>
            </a:r>
            <a:r>
              <a:rPr sz="3200" spc="-15" dirty="0">
                <a:solidFill>
                  <a:srgbClr val="888888"/>
                </a:solidFill>
                <a:latin typeface="Calibri"/>
                <a:cs typeface="Calibri"/>
              </a:rPr>
              <a:t>fælles</a:t>
            </a:r>
            <a:r>
              <a:rPr sz="3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888888"/>
                </a:solidFill>
                <a:latin typeface="Calibri"/>
                <a:cs typeface="Calibri"/>
              </a:rPr>
              <a:t>ansvar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da-DK" sz="3200" spc="-30" dirty="0">
                <a:solidFill>
                  <a:srgbClr val="888888"/>
                </a:solidFill>
                <a:cs typeface="Calibri"/>
              </a:rPr>
              <a:t>Forskelligt</a:t>
            </a:r>
            <a:endParaRPr sz="400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3200" spc="-65" dirty="0" err="1">
                <a:solidFill>
                  <a:srgbClr val="888888"/>
                </a:solidFill>
                <a:latin typeface="Calibri"/>
                <a:cs typeface="Calibri"/>
              </a:rPr>
              <a:t>Tak</a:t>
            </a:r>
            <a:r>
              <a:rPr sz="3200" spc="-65" dirty="0" smtClean="0">
                <a:solidFill>
                  <a:srgbClr val="888888"/>
                </a:solidFill>
                <a:latin typeface="Calibri"/>
                <a:cs typeface="Calibri"/>
              </a:rPr>
              <a:t>!</a:t>
            </a:r>
            <a:r>
              <a:rPr lang="da-DK" sz="3200" spc="-30" dirty="0">
                <a:solidFill>
                  <a:srgbClr val="888888"/>
                </a:solidFill>
                <a:cs typeface="Calibri"/>
              </a:rPr>
              <a:t> 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5575" y="176784"/>
            <a:ext cx="1524000" cy="152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2221" y="722629"/>
            <a:ext cx="349885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 err="1"/>
              <a:t>Beretning</a:t>
            </a:r>
            <a:r>
              <a:rPr spc="-75" dirty="0"/>
              <a:t> </a:t>
            </a:r>
            <a:r>
              <a:rPr dirty="0" smtClean="0"/>
              <a:t>201</a:t>
            </a:r>
            <a:r>
              <a:rPr lang="da-DK" dirty="0" smtClean="0"/>
              <a:t>9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447800"/>
            <a:ext cx="7218045" cy="51275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405" algn="ctr">
              <a:lnSpc>
                <a:spcPct val="100000"/>
              </a:lnSpc>
            </a:pPr>
            <a:r>
              <a:rPr sz="2500" spc="-20" dirty="0">
                <a:solidFill>
                  <a:srgbClr val="888888"/>
                </a:solidFill>
                <a:latin typeface="Calibri"/>
                <a:cs typeface="Calibri"/>
              </a:rPr>
              <a:t>Anskaffelser:</a:t>
            </a:r>
            <a:endParaRPr sz="2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500" spc="-10" dirty="0">
                <a:solidFill>
                  <a:srgbClr val="888888"/>
                </a:solidFill>
                <a:latin typeface="Calibri"/>
                <a:cs typeface="Calibri"/>
              </a:rPr>
              <a:t>Styrkeløft: </a:t>
            </a:r>
            <a:r>
              <a:rPr lang="da-DK" sz="2500" spc="-10" dirty="0" smtClean="0">
                <a:solidFill>
                  <a:srgbClr val="888888"/>
                </a:solidFill>
                <a:latin typeface="Calibri"/>
                <a:cs typeface="Calibri"/>
              </a:rPr>
              <a:t>2 </a:t>
            </a:r>
            <a:r>
              <a:rPr lang="da-DK" sz="2500" spc="-10" dirty="0" smtClean="0">
                <a:solidFill>
                  <a:srgbClr val="888888"/>
                </a:solidFill>
                <a:latin typeface="Calibri"/>
                <a:cs typeface="Calibri"/>
              </a:rPr>
              <a:t>specialstænger, gulve under bænkpres</a:t>
            </a:r>
          </a:p>
          <a:p>
            <a:pPr marL="12700">
              <a:lnSpc>
                <a:spcPct val="100000"/>
              </a:lnSpc>
            </a:pPr>
            <a:endParaRPr sz="3100" dirty="0">
              <a:latin typeface="Times New Roman"/>
              <a:cs typeface="Times New Roman"/>
            </a:endParaRPr>
          </a:p>
          <a:p>
            <a:pPr marL="12700" marR="191135">
              <a:lnSpc>
                <a:spcPct val="80000"/>
              </a:lnSpc>
            </a:pPr>
            <a:r>
              <a:rPr sz="2500" spc="-15" dirty="0" err="1" smtClean="0">
                <a:solidFill>
                  <a:srgbClr val="888888"/>
                </a:solidFill>
                <a:latin typeface="Calibri"/>
                <a:cs typeface="Calibri"/>
              </a:rPr>
              <a:t>Styrke</a:t>
            </a:r>
            <a:r>
              <a:rPr lang="da-DK" sz="2500" spc="-15" dirty="0" smtClean="0">
                <a:solidFill>
                  <a:srgbClr val="888888"/>
                </a:solidFill>
                <a:latin typeface="Calibri"/>
                <a:cs typeface="Calibri"/>
              </a:rPr>
              <a:t>-/fitness</a:t>
            </a:r>
            <a:r>
              <a:rPr sz="2500" spc="-15" dirty="0" err="1" smtClean="0">
                <a:solidFill>
                  <a:srgbClr val="888888"/>
                </a:solidFill>
                <a:latin typeface="Calibri"/>
                <a:cs typeface="Calibri"/>
              </a:rPr>
              <a:t>træning</a:t>
            </a:r>
            <a:r>
              <a:rPr sz="2500" spc="-15" dirty="0">
                <a:solidFill>
                  <a:srgbClr val="888888"/>
                </a:solidFill>
                <a:latin typeface="Calibri"/>
                <a:cs typeface="Calibri"/>
              </a:rPr>
              <a:t>: </a:t>
            </a:r>
            <a:r>
              <a:rPr lang="da-DK" sz="2500" spc="-15" dirty="0" smtClean="0">
                <a:solidFill>
                  <a:srgbClr val="888888"/>
                </a:solidFill>
                <a:latin typeface="Calibri"/>
                <a:cs typeface="Calibri"/>
              </a:rPr>
              <a:t>'The </a:t>
            </a:r>
            <a:r>
              <a:rPr lang="da-DK" sz="2500" spc="-15" dirty="0" err="1" smtClean="0">
                <a:solidFill>
                  <a:srgbClr val="888888"/>
                </a:solidFill>
                <a:latin typeface="Calibri"/>
                <a:cs typeface="Calibri"/>
              </a:rPr>
              <a:t>beast</a:t>
            </a:r>
            <a:r>
              <a:rPr lang="da-DK" sz="2500" spc="-15" dirty="0" smtClean="0">
                <a:solidFill>
                  <a:srgbClr val="888888"/>
                </a:solidFill>
                <a:latin typeface="Calibri"/>
                <a:cs typeface="Calibri"/>
              </a:rPr>
              <a:t>’, romaskine </a:t>
            </a:r>
            <a:r>
              <a:rPr lang="da-DK" sz="2500" spc="-15" dirty="0" smtClean="0">
                <a:solidFill>
                  <a:srgbClr val="888888"/>
                </a:solidFill>
                <a:latin typeface="Calibri"/>
                <a:cs typeface="Calibri"/>
              </a:rPr>
              <a:t>armbøjningshåndtag, specialstang</a:t>
            </a:r>
            <a:endParaRPr lang="da-DK" sz="2500" spc="-15" dirty="0" smtClean="0">
              <a:solidFill>
                <a:srgbClr val="888888"/>
              </a:solidFill>
              <a:latin typeface="Calibri"/>
              <a:cs typeface="Calibri"/>
            </a:endParaRPr>
          </a:p>
          <a:p>
            <a:pPr marL="12700" marR="191135">
              <a:lnSpc>
                <a:spcPct val="80000"/>
              </a:lnSpc>
            </a:pPr>
            <a:endParaRPr lang="da-DK" sz="2500" spc="-15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L="12700" marR="191135">
              <a:lnSpc>
                <a:spcPct val="80000"/>
              </a:lnSpc>
            </a:pPr>
            <a:r>
              <a:rPr lang="da-DK" sz="2400" spc="-15" dirty="0" smtClean="0">
                <a:solidFill>
                  <a:srgbClr val="888888"/>
                </a:solidFill>
                <a:cs typeface="Calibri"/>
              </a:rPr>
              <a:t>Småting: En masse elastikker, </a:t>
            </a:r>
            <a:r>
              <a:rPr lang="da-DK" sz="2400" spc="-15" dirty="0" err="1" smtClean="0">
                <a:solidFill>
                  <a:srgbClr val="888888"/>
                </a:solidFill>
                <a:cs typeface="Calibri"/>
              </a:rPr>
              <a:t>svissball</a:t>
            </a:r>
            <a:r>
              <a:rPr lang="da-DK" sz="2400" spc="-15" dirty="0" smtClean="0">
                <a:solidFill>
                  <a:srgbClr val="888888"/>
                </a:solidFill>
                <a:cs typeface="Calibri"/>
              </a:rPr>
              <a:t>, sjippetov, træningsstrop, håndtag og karabinhager</a:t>
            </a:r>
          </a:p>
          <a:p>
            <a:pPr marL="12700" marR="191135">
              <a:lnSpc>
                <a:spcPct val="80000"/>
              </a:lnSpc>
            </a:pPr>
            <a:endParaRPr lang="da-DK" sz="2400" spc="-15" dirty="0">
              <a:solidFill>
                <a:srgbClr val="888888"/>
              </a:solidFill>
              <a:cs typeface="Calibri"/>
            </a:endParaRPr>
          </a:p>
          <a:p>
            <a:pPr marL="12700" marR="191135">
              <a:lnSpc>
                <a:spcPct val="80000"/>
              </a:lnSpc>
            </a:pPr>
            <a:r>
              <a:rPr lang="da-DK" sz="2400" spc="-15" dirty="0" smtClean="0">
                <a:solidFill>
                  <a:srgbClr val="888888"/>
                </a:solidFill>
                <a:cs typeface="Calibri"/>
              </a:rPr>
              <a:t>Andet: Maler, </a:t>
            </a:r>
            <a:r>
              <a:rPr lang="da-DK" sz="2400" spc="-15" dirty="0" err="1" smtClean="0">
                <a:solidFill>
                  <a:srgbClr val="888888"/>
                </a:solidFill>
                <a:cs typeface="Calibri"/>
              </a:rPr>
              <a:t>aircon</a:t>
            </a:r>
            <a:r>
              <a:rPr lang="da-DK" sz="2400" spc="-15" dirty="0" smtClean="0">
                <a:solidFill>
                  <a:srgbClr val="888888"/>
                </a:solidFill>
                <a:cs typeface="Calibri"/>
              </a:rPr>
              <a:t>-kontakter, forsikring, nye foto</a:t>
            </a:r>
          </a:p>
          <a:p>
            <a:pPr marL="12700" marR="191135">
              <a:lnSpc>
                <a:spcPct val="80000"/>
              </a:lnSpc>
            </a:pPr>
            <a:endParaRPr lang="da-DK" sz="2400" spc="-15" dirty="0">
              <a:solidFill>
                <a:srgbClr val="888888"/>
              </a:solidFill>
              <a:latin typeface="Times New Roman"/>
              <a:cs typeface="Calibri"/>
            </a:endParaRPr>
          </a:p>
          <a:p>
            <a:pPr marL="12700" marR="191135">
              <a:lnSpc>
                <a:spcPct val="80000"/>
              </a:lnSpc>
            </a:pPr>
            <a:r>
              <a:rPr lang="da-DK" sz="2400" spc="-15" dirty="0" smtClean="0">
                <a:solidFill>
                  <a:srgbClr val="888888"/>
                </a:solidFill>
                <a:latin typeface="Times New Roman"/>
                <a:cs typeface="Calibri"/>
              </a:rPr>
              <a:t>Tak til dem der var med til flyttedagen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da-DK" sz="2500" spc="-5" dirty="0" smtClean="0">
                <a:solidFill>
                  <a:srgbClr val="FF0000"/>
                </a:solidFill>
                <a:latin typeface="Calibri"/>
                <a:cs typeface="Calibri"/>
              </a:rPr>
              <a:t>Hvad skal være vores næste vision?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5575" y="176784"/>
            <a:ext cx="1524000" cy="152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2221" y="722629"/>
            <a:ext cx="349885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 err="1"/>
              <a:t>Beretning</a:t>
            </a:r>
            <a:r>
              <a:rPr spc="-75" dirty="0"/>
              <a:t> </a:t>
            </a:r>
            <a:r>
              <a:rPr dirty="0" smtClean="0"/>
              <a:t>201</a:t>
            </a:r>
            <a:r>
              <a:rPr lang="da-DK" dirty="0" smtClean="0"/>
              <a:t>9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447800"/>
            <a:ext cx="7218045" cy="1923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405" algn="ctr">
              <a:lnSpc>
                <a:spcPct val="100000"/>
              </a:lnSpc>
            </a:pPr>
            <a:r>
              <a:rPr sz="2500" spc="-20" dirty="0" err="1" smtClean="0">
                <a:solidFill>
                  <a:srgbClr val="888888"/>
                </a:solidFill>
                <a:latin typeface="Calibri"/>
                <a:cs typeface="Calibri"/>
              </a:rPr>
              <a:t>Anskaffelser</a:t>
            </a:r>
            <a:r>
              <a:rPr lang="da-DK" sz="2500" spc="-20" dirty="0" smtClean="0">
                <a:solidFill>
                  <a:srgbClr val="888888"/>
                </a:solidFill>
                <a:latin typeface="Calibri"/>
                <a:cs typeface="Calibri"/>
              </a:rPr>
              <a:t> på vej</a:t>
            </a:r>
            <a:r>
              <a:rPr sz="2500" spc="-20" dirty="0" smtClean="0">
                <a:solidFill>
                  <a:srgbClr val="888888"/>
                </a:solidFill>
                <a:latin typeface="Calibri"/>
                <a:cs typeface="Calibri"/>
              </a:rPr>
              <a:t>:</a:t>
            </a:r>
            <a:endParaRPr lang="da-DK" sz="2500" spc="-20" dirty="0" smtClean="0">
              <a:solidFill>
                <a:srgbClr val="888888"/>
              </a:solidFill>
              <a:latin typeface="Calibri"/>
              <a:cs typeface="Calibri"/>
            </a:endParaRPr>
          </a:p>
          <a:p>
            <a:pPr marL="319405" algn="ctr">
              <a:lnSpc>
                <a:spcPct val="100000"/>
              </a:lnSpc>
            </a:pPr>
            <a:endParaRPr sz="2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da-DK" sz="2500" spc="-10" dirty="0" smtClean="0">
                <a:solidFill>
                  <a:srgbClr val="888888"/>
                </a:solidFill>
                <a:latin typeface="Calibri"/>
                <a:cs typeface="Calibri"/>
              </a:rPr>
              <a:t>Modernisering af nøglesystem</a:t>
            </a:r>
          </a:p>
          <a:p>
            <a:pPr marL="12700">
              <a:lnSpc>
                <a:spcPct val="100000"/>
              </a:lnSpc>
            </a:pPr>
            <a:endParaRPr lang="da-DK" sz="2500" spc="-10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da-DK" sz="2500" spc="-10" dirty="0" smtClean="0">
                <a:solidFill>
                  <a:srgbClr val="888888"/>
                </a:solidFill>
                <a:latin typeface="Calibri"/>
                <a:cs typeface="Calibri"/>
              </a:rPr>
              <a:t>5 nye bænke….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5575" y="176784"/>
            <a:ext cx="1524000" cy="152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82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228600"/>
            <a:ext cx="349885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a-DK" spc="-10" dirty="0" smtClean="0"/>
              <a:t>Nye bænke på vej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55575" y="176784"/>
            <a:ext cx="1524000" cy="152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4165600"/>
            <a:ext cx="3149600" cy="29972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2895600" cy="289560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506" y="1391085"/>
            <a:ext cx="3677294" cy="363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2221" y="722629"/>
            <a:ext cx="349885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 err="1"/>
              <a:t>Beretning</a:t>
            </a:r>
            <a:r>
              <a:rPr spc="-75" dirty="0"/>
              <a:t> </a:t>
            </a:r>
            <a:r>
              <a:rPr dirty="0" smtClean="0"/>
              <a:t>201</a:t>
            </a:r>
            <a:r>
              <a:rPr lang="da-DK" dirty="0" smtClean="0"/>
              <a:t>9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55575" y="176784"/>
            <a:ext cx="1524000" cy="152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3343275"/>
            <a:ext cx="2400300" cy="3209925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>
          <a:xfrm>
            <a:off x="3276600" y="1685092"/>
            <a:ext cx="50292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/>
            <a:r>
              <a:rPr lang="da-DK" kern="0" spc="-10" dirty="0" smtClean="0"/>
              <a:t>Førstehjælpskurser?</a:t>
            </a: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13033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97377" y="624713"/>
            <a:ext cx="349885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0" dirty="0" err="1">
                <a:latin typeface="Calibri"/>
                <a:cs typeface="Calibri"/>
              </a:rPr>
              <a:t>Beretning</a:t>
            </a:r>
            <a:r>
              <a:rPr sz="4400" spc="-75" dirty="0">
                <a:latin typeface="Calibri"/>
                <a:cs typeface="Calibri"/>
              </a:rPr>
              <a:t> </a:t>
            </a:r>
            <a:r>
              <a:rPr sz="4400" dirty="0" smtClean="0">
                <a:latin typeface="Calibri"/>
                <a:cs typeface="Calibri"/>
              </a:rPr>
              <a:t>201</a:t>
            </a:r>
            <a:r>
              <a:rPr lang="da-DK" sz="4400" dirty="0" smtClean="0">
                <a:latin typeface="Calibri"/>
                <a:cs typeface="Calibri"/>
              </a:rPr>
              <a:t>9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07867" y="1577594"/>
            <a:ext cx="333629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solidFill>
                  <a:srgbClr val="888888"/>
                </a:solidFill>
                <a:latin typeface="Calibri"/>
                <a:cs typeface="Calibri"/>
              </a:rPr>
              <a:t>Styrkeløftafdelingen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07891" y="3000375"/>
            <a:ext cx="3672459" cy="2008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7667" y="2636913"/>
            <a:ext cx="6477000" cy="3638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5575" y="176784"/>
            <a:ext cx="1524000" cy="1523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2220" y="722629"/>
            <a:ext cx="508977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 err="1"/>
              <a:t>Beretning</a:t>
            </a:r>
            <a:r>
              <a:rPr spc="-75" dirty="0"/>
              <a:t> </a:t>
            </a:r>
            <a:r>
              <a:rPr dirty="0" smtClean="0"/>
              <a:t>201</a:t>
            </a:r>
            <a:r>
              <a:rPr lang="da-DK" dirty="0" smtClean="0"/>
              <a:t>9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5575" y="176784"/>
            <a:ext cx="1524000" cy="152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485900"/>
            <a:ext cx="6654800" cy="4991100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8001000" y="2438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EM sølv</a:t>
            </a:r>
          </a:p>
          <a:p>
            <a:r>
              <a:rPr lang="da-DK" dirty="0" smtClean="0"/>
              <a:t>VM sølv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306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4900">
              <a:latin typeface="Times New Roman"/>
              <a:cs typeface="Times New Roman"/>
            </a:endParaRPr>
          </a:p>
          <a:p>
            <a:pPr marL="3304540">
              <a:lnSpc>
                <a:spcPct val="100000"/>
              </a:lnSpc>
            </a:pPr>
            <a:r>
              <a:rPr sz="4400" spc="-10" dirty="0">
                <a:latin typeface="Calibri"/>
                <a:cs typeface="Calibri"/>
              </a:rPr>
              <a:t>Beretning</a:t>
            </a:r>
            <a:r>
              <a:rPr sz="4400" spc="-7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2017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575" y="176784"/>
            <a:ext cx="1524000" cy="152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306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2221" y="722629"/>
            <a:ext cx="349885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 err="1"/>
              <a:t>Beretning</a:t>
            </a:r>
            <a:r>
              <a:rPr spc="-75" dirty="0"/>
              <a:t> </a:t>
            </a:r>
            <a:r>
              <a:rPr dirty="0" smtClean="0"/>
              <a:t>201</a:t>
            </a:r>
            <a:r>
              <a:rPr lang="da-DK" dirty="0" smtClean="0"/>
              <a:t>9</a:t>
            </a: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21614" y="1911350"/>
            <a:ext cx="8700770" cy="340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0965" indent="-457200">
              <a:lnSpc>
                <a:spcPct val="100000"/>
              </a:lnSpc>
              <a:buFont typeface="Arial"/>
              <a:buChar char="•"/>
              <a:tabLst>
                <a:tab pos="1370330" algn="l"/>
                <a:tab pos="1370965" algn="l"/>
              </a:tabLst>
            </a:pPr>
            <a:r>
              <a:rPr spc="-5" dirty="0"/>
              <a:t>Medalje </a:t>
            </a:r>
            <a:r>
              <a:rPr spc="-10" dirty="0" err="1"/>
              <a:t>ved</a:t>
            </a:r>
            <a:r>
              <a:rPr spc="-10" dirty="0"/>
              <a:t> </a:t>
            </a:r>
            <a:r>
              <a:rPr lang="da-DK" spc="-10" dirty="0" smtClean="0"/>
              <a:t>7</a:t>
            </a:r>
            <a:r>
              <a:rPr dirty="0" smtClean="0"/>
              <a:t> </a:t>
            </a:r>
            <a:r>
              <a:rPr spc="-5" dirty="0"/>
              <a:t>af de </a:t>
            </a:r>
            <a:r>
              <a:rPr spc="-15" dirty="0" err="1"/>
              <a:t>seneste</a:t>
            </a:r>
            <a:r>
              <a:rPr spc="-15" dirty="0"/>
              <a:t> </a:t>
            </a:r>
            <a:r>
              <a:rPr lang="da-DK" spc="-15" dirty="0" smtClean="0"/>
              <a:t>8</a:t>
            </a:r>
            <a:r>
              <a:rPr spc="-85" dirty="0" smtClean="0"/>
              <a:t> </a:t>
            </a:r>
            <a:r>
              <a:rPr spc="-5" dirty="0"/>
              <a:t>VM/EM</a:t>
            </a:r>
          </a:p>
          <a:p>
            <a:pPr marL="1828164" marR="5080" lvl="1" indent="-4572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1827530" algn="l"/>
                <a:tab pos="1828164" algn="l"/>
              </a:tabLst>
            </a:pPr>
            <a:r>
              <a:rPr sz="2600" dirty="0">
                <a:solidFill>
                  <a:srgbClr val="888888"/>
                </a:solidFill>
                <a:latin typeface="Calibri"/>
                <a:cs typeface="Calibri"/>
              </a:rPr>
              <a:t>Sølv </a:t>
            </a:r>
            <a:r>
              <a:rPr sz="2600" spc="-10" dirty="0" err="1">
                <a:solidFill>
                  <a:srgbClr val="888888"/>
                </a:solidFill>
                <a:latin typeface="Calibri"/>
                <a:cs typeface="Calibri"/>
              </a:rPr>
              <a:t>ved</a:t>
            </a:r>
            <a:r>
              <a:rPr sz="26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600" dirty="0" smtClean="0">
                <a:solidFill>
                  <a:srgbClr val="888888"/>
                </a:solidFill>
                <a:latin typeface="Calibri"/>
                <a:cs typeface="Calibri"/>
              </a:rPr>
              <a:t>EM</a:t>
            </a:r>
            <a:r>
              <a:rPr lang="da-DK" sz="2600" dirty="0" smtClean="0">
                <a:solidFill>
                  <a:srgbClr val="888888"/>
                </a:solidFill>
                <a:latin typeface="Calibri"/>
                <a:cs typeface="Calibri"/>
              </a:rPr>
              <a:t>, VR M2, samme vægt som vinder</a:t>
            </a:r>
          </a:p>
          <a:p>
            <a:pPr marL="1828164" marR="5080" lvl="1" indent="-4572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1827530" algn="l"/>
                <a:tab pos="1828164" algn="l"/>
              </a:tabLst>
            </a:pPr>
            <a:r>
              <a:rPr lang="da-DK" sz="2600" dirty="0" smtClean="0">
                <a:solidFill>
                  <a:srgbClr val="888888"/>
                </a:solidFill>
                <a:latin typeface="Calibri"/>
                <a:cs typeface="Calibri"/>
              </a:rPr>
              <a:t>Sølv ved VM</a:t>
            </a:r>
          </a:p>
          <a:p>
            <a:pPr marL="1828164" marR="5080" lvl="1" indent="-4572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1827530" algn="l"/>
                <a:tab pos="1828164" algn="l"/>
              </a:tabLst>
            </a:pPr>
            <a:r>
              <a:rPr sz="2600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lang="da-DK" sz="2600" dirty="0" smtClean="0">
                <a:solidFill>
                  <a:srgbClr val="888888"/>
                </a:solidFill>
                <a:latin typeface="Calibri"/>
                <a:cs typeface="Calibri"/>
              </a:rPr>
              <a:t>Nr. 2 på verdensranglisten</a:t>
            </a:r>
            <a:endParaRPr spc="-10" dirty="0"/>
          </a:p>
          <a:p>
            <a:pPr marL="1828164" lvl="1" indent="-4572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1827530" algn="l"/>
                <a:tab pos="1828164" algn="l"/>
              </a:tabLst>
            </a:pPr>
            <a:r>
              <a:rPr sz="2600" spc="-5" dirty="0">
                <a:solidFill>
                  <a:srgbClr val="888888"/>
                </a:solidFill>
                <a:latin typeface="Calibri"/>
                <a:cs typeface="Calibri"/>
              </a:rPr>
              <a:t>Den </a:t>
            </a:r>
            <a:r>
              <a:rPr sz="2600" spc="-10" dirty="0" err="1">
                <a:solidFill>
                  <a:srgbClr val="888888"/>
                </a:solidFill>
                <a:latin typeface="Calibri"/>
                <a:cs typeface="Calibri"/>
              </a:rPr>
              <a:t>ældste</a:t>
            </a:r>
            <a:r>
              <a:rPr sz="2600" spc="-8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600" spc="-5" dirty="0" err="1" smtClean="0">
                <a:solidFill>
                  <a:srgbClr val="888888"/>
                </a:solidFill>
                <a:latin typeface="Calibri"/>
                <a:cs typeface="Calibri"/>
              </a:rPr>
              <a:t>nogensinde</a:t>
            </a:r>
            <a:r>
              <a:rPr lang="da-DK" sz="2600" spc="-5" dirty="0" smtClean="0">
                <a:solidFill>
                  <a:srgbClr val="888888"/>
                </a:solidFill>
                <a:latin typeface="Calibri"/>
                <a:cs typeface="Calibri"/>
              </a:rPr>
              <a:t> på </a:t>
            </a:r>
            <a:r>
              <a:rPr lang="da-DK" sz="2600" spc="-5" dirty="0" err="1" smtClean="0">
                <a:solidFill>
                  <a:srgbClr val="888888"/>
                </a:solidFill>
                <a:latin typeface="Calibri"/>
                <a:cs typeface="Calibri"/>
              </a:rPr>
              <a:t>ADD’s</a:t>
            </a:r>
            <a:r>
              <a:rPr lang="da-DK" sz="2600" spc="-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lang="da-DK" sz="2600" spc="-5" dirty="0" err="1" smtClean="0">
                <a:solidFill>
                  <a:srgbClr val="888888"/>
                </a:solidFill>
                <a:latin typeface="Calibri"/>
                <a:cs typeface="Calibri"/>
              </a:rPr>
              <a:t>whereabout</a:t>
            </a:r>
            <a:endParaRPr lang="da-DK" sz="2600" spc="-5" dirty="0" smtClean="0">
              <a:solidFill>
                <a:srgbClr val="888888"/>
              </a:solidFill>
              <a:latin typeface="Calibri"/>
              <a:cs typeface="Calibri"/>
            </a:endParaRPr>
          </a:p>
          <a:p>
            <a:pPr marL="1828164" lvl="1" indent="-4572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1827530" algn="l"/>
                <a:tab pos="1828164" algn="l"/>
              </a:tabLst>
            </a:pPr>
            <a:endParaRPr lang="da-DK" sz="2600" spc="-5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L="1828164" lvl="1" indent="-4572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1827530" algn="l"/>
                <a:tab pos="1828164" algn="l"/>
              </a:tabLst>
            </a:pPr>
            <a:r>
              <a:rPr lang="da-DK" sz="2600" spc="-5" dirty="0" smtClean="0">
                <a:solidFill>
                  <a:srgbClr val="888888"/>
                </a:solidFill>
                <a:latin typeface="Calibri"/>
                <a:cs typeface="Calibri"/>
              </a:rPr>
              <a:t>I hård træning til VM Tokyo i maj</a:t>
            </a:r>
            <a:endParaRPr spc="-20" dirty="0"/>
          </a:p>
        </p:txBody>
      </p:sp>
      <p:sp>
        <p:nvSpPr>
          <p:cNvPr id="4" name="object 4"/>
          <p:cNvSpPr/>
          <p:nvPr/>
        </p:nvSpPr>
        <p:spPr>
          <a:xfrm>
            <a:off x="155575" y="176784"/>
            <a:ext cx="1524000" cy="152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Beretning</a:t>
            </a:r>
            <a:r>
              <a:rPr spc="-75" dirty="0"/>
              <a:t> </a:t>
            </a:r>
            <a:r>
              <a:rPr dirty="0"/>
              <a:t>2018</a:t>
            </a:r>
          </a:p>
        </p:txBody>
      </p:sp>
      <p:sp>
        <p:nvSpPr>
          <p:cNvPr id="3" name="object 3"/>
          <p:cNvSpPr/>
          <p:nvPr/>
        </p:nvSpPr>
        <p:spPr>
          <a:xfrm>
            <a:off x="155575" y="176784"/>
            <a:ext cx="1524000" cy="152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9" y="1676400"/>
            <a:ext cx="6172951" cy="5143188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3962400" y="353297"/>
            <a:ext cx="453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To verdensrekordholdere ved kulturministeren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722629"/>
            <a:ext cx="64007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 err="1"/>
              <a:t>Beretning</a:t>
            </a:r>
            <a:r>
              <a:rPr spc="-75" dirty="0"/>
              <a:t> </a:t>
            </a:r>
            <a:r>
              <a:rPr dirty="0" smtClean="0"/>
              <a:t>201</a:t>
            </a:r>
            <a:r>
              <a:rPr lang="da-DK" dirty="0" smtClean="0"/>
              <a:t>9, </a:t>
            </a:r>
            <a:r>
              <a:rPr lang="da-DK" dirty="0" smtClean="0"/>
              <a:t>adfærd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5575" y="176784"/>
            <a:ext cx="1524000" cy="152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3124200"/>
            <a:ext cx="5905500" cy="3581400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1219200" y="2057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Det går bedre med at folk lader børnene blive i cafeen, men også her skal man passe på….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94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6678" y="722629"/>
            <a:ext cx="5430521" cy="1064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860">
              <a:lnSpc>
                <a:spcPts val="4870"/>
              </a:lnSpc>
            </a:pPr>
            <a:r>
              <a:rPr spc="-10" dirty="0" err="1"/>
              <a:t>Beretning</a:t>
            </a:r>
            <a:r>
              <a:rPr spc="-75" dirty="0"/>
              <a:t> </a:t>
            </a:r>
            <a:r>
              <a:rPr dirty="0" smtClean="0"/>
              <a:t>201</a:t>
            </a:r>
            <a:r>
              <a:rPr lang="da-DK" dirty="0" smtClean="0"/>
              <a:t>9</a:t>
            </a:r>
            <a:endParaRPr dirty="0"/>
          </a:p>
          <a:p>
            <a:pPr marL="12700">
              <a:lnSpc>
                <a:spcPts val="3429"/>
              </a:lnSpc>
            </a:pPr>
            <a:r>
              <a:rPr sz="3200" spc="-10" dirty="0">
                <a:solidFill>
                  <a:srgbClr val="888888"/>
                </a:solidFill>
              </a:rPr>
              <a:t>Medlemstal, </a:t>
            </a:r>
            <a:r>
              <a:rPr sz="3200" spc="-5" dirty="0" smtClean="0">
                <a:solidFill>
                  <a:srgbClr val="888888"/>
                </a:solidFill>
              </a:rPr>
              <a:t>v</a:t>
            </a:r>
            <a:r>
              <a:rPr lang="da-DK" sz="3200" spc="-5" dirty="0" err="1" smtClean="0">
                <a:solidFill>
                  <a:srgbClr val="888888"/>
                </a:solidFill>
              </a:rPr>
              <a:t>æksten</a:t>
            </a:r>
            <a:r>
              <a:rPr lang="da-DK" sz="3200" spc="-5" dirty="0" smtClean="0">
                <a:solidFill>
                  <a:srgbClr val="888888"/>
                </a:solidFill>
              </a:rPr>
              <a:t> fortsætter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7460360" y="4252595"/>
            <a:ext cx="1478280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Hertil </a:t>
            </a:r>
            <a:r>
              <a:rPr sz="1800" spc="-10" dirty="0">
                <a:latin typeface="Calibri"/>
                <a:cs typeface="Calibri"/>
              </a:rPr>
              <a:t>ca. </a:t>
            </a:r>
            <a:r>
              <a:rPr sz="1800" dirty="0">
                <a:latin typeface="Calibri"/>
                <a:cs typeface="Calibri"/>
              </a:rPr>
              <a:t>80 </a:t>
            </a:r>
            <a:r>
              <a:rPr sz="1800" spc="-15" dirty="0">
                <a:latin typeface="Calibri"/>
                <a:cs typeface="Calibri"/>
              </a:rPr>
              <a:t>fra  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dom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60" dirty="0">
                <a:latin typeface="Calibri"/>
                <a:cs typeface="Calibri"/>
              </a:rPr>
              <a:t>k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en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84" name="Diagram 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602106"/>
              </p:ext>
            </p:extLst>
          </p:nvPr>
        </p:nvGraphicFramePr>
        <p:xfrm>
          <a:off x="1676400" y="2000250"/>
          <a:ext cx="5181600" cy="379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722629"/>
            <a:ext cx="64007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 err="1"/>
              <a:t>Beretning</a:t>
            </a:r>
            <a:r>
              <a:rPr spc="-75" dirty="0"/>
              <a:t> </a:t>
            </a:r>
            <a:r>
              <a:rPr dirty="0" smtClean="0"/>
              <a:t>201</a:t>
            </a:r>
            <a:r>
              <a:rPr lang="da-DK" dirty="0" smtClean="0"/>
              <a:t>9, </a:t>
            </a:r>
            <a:r>
              <a:rPr lang="da-DK" dirty="0" smtClean="0"/>
              <a:t>adfærd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5575" y="176784"/>
            <a:ext cx="1524000" cy="152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90700"/>
            <a:ext cx="6553200" cy="4914900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7848600" y="2286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onsdag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79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722629"/>
            <a:ext cx="64007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 err="1"/>
              <a:t>Beretning</a:t>
            </a:r>
            <a:r>
              <a:rPr spc="-75" dirty="0"/>
              <a:t> </a:t>
            </a:r>
            <a:r>
              <a:rPr dirty="0" smtClean="0"/>
              <a:t>201</a:t>
            </a:r>
            <a:r>
              <a:rPr lang="da-DK" dirty="0" smtClean="0"/>
              <a:t>9, </a:t>
            </a:r>
            <a:r>
              <a:rPr lang="da-DK" dirty="0" smtClean="0"/>
              <a:t>adfærd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5575" y="176784"/>
            <a:ext cx="1524000" cy="152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371600"/>
            <a:ext cx="6807200" cy="5105400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7696200" y="2057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fredag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50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2221" y="722629"/>
            <a:ext cx="349885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 err="1"/>
              <a:t>Beretning</a:t>
            </a:r>
            <a:r>
              <a:rPr spc="-75" dirty="0"/>
              <a:t> </a:t>
            </a:r>
            <a:r>
              <a:rPr dirty="0" smtClean="0"/>
              <a:t>201</a:t>
            </a:r>
            <a:r>
              <a:rPr lang="da-DK" dirty="0" smtClean="0"/>
              <a:t>9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770633" y="2005203"/>
            <a:ext cx="5477510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66035">
              <a:lnSpc>
                <a:spcPct val="100000"/>
              </a:lnSpc>
            </a:pPr>
            <a:r>
              <a:rPr sz="2000" spc="-15" dirty="0">
                <a:solidFill>
                  <a:srgbClr val="888888"/>
                </a:solidFill>
                <a:latin typeface="Calibri"/>
                <a:cs typeface="Calibri"/>
              </a:rPr>
              <a:t>Forskelligt: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da-DK" sz="2000" spc="-15" dirty="0">
                <a:cs typeface="Calibri"/>
              </a:rPr>
              <a:t>ADD</a:t>
            </a:r>
          </a:p>
          <a:p>
            <a:pPr marL="12700">
              <a:lnSpc>
                <a:spcPct val="100000"/>
              </a:lnSpc>
            </a:pPr>
            <a:r>
              <a:rPr lang="da-DK" sz="2000" spc="-15" dirty="0">
                <a:cs typeface="Calibri"/>
              </a:rPr>
              <a:t>Globus Data Persondataforordningen</a:t>
            </a:r>
          </a:p>
          <a:p>
            <a:pPr marL="12700">
              <a:lnSpc>
                <a:spcPct val="100000"/>
              </a:lnSpc>
            </a:pPr>
            <a:r>
              <a:rPr lang="da-DK" sz="2000" spc="-15" dirty="0">
                <a:cs typeface="Calibri"/>
              </a:rPr>
              <a:t>Ry Hallerne, </a:t>
            </a:r>
            <a:r>
              <a:rPr lang="da-DK" sz="2000" spc="-15" dirty="0" err="1">
                <a:cs typeface="Calibri"/>
              </a:rPr>
              <a:t>Skb</a:t>
            </a:r>
            <a:r>
              <a:rPr lang="da-DK" sz="2000" spc="-15" dirty="0">
                <a:cs typeface="Calibri"/>
              </a:rPr>
              <a:t>. </a:t>
            </a:r>
            <a:r>
              <a:rPr lang="da-DK" sz="2000" spc="-15" dirty="0" smtClean="0">
                <a:cs typeface="Calibri"/>
              </a:rPr>
              <a:t>Kommune</a:t>
            </a:r>
          </a:p>
          <a:p>
            <a:pPr marL="12700">
              <a:lnSpc>
                <a:spcPct val="100000"/>
              </a:lnSpc>
            </a:pPr>
            <a:r>
              <a:rPr lang="da-DK" sz="2000" spc="-15" dirty="0" smtClean="0">
                <a:cs typeface="Calibri"/>
              </a:rPr>
              <a:t>Klager</a:t>
            </a:r>
            <a:endParaRPr lang="da-DK" sz="1200" spc="-15" dirty="0">
              <a:cs typeface="Calibri"/>
            </a:endParaRPr>
          </a:p>
          <a:p>
            <a:pPr marL="12700" marR="422909">
              <a:lnSpc>
                <a:spcPct val="100000"/>
              </a:lnSpc>
            </a:pPr>
            <a:endParaRPr lang="da-DK" sz="2000" spc="-5" dirty="0" smtClean="0">
              <a:solidFill>
                <a:srgbClr val="888888"/>
              </a:solidFill>
              <a:latin typeface="Calibri"/>
              <a:cs typeface="Calibri"/>
            </a:endParaRPr>
          </a:p>
          <a:p>
            <a:pPr marL="12700" marR="422909">
              <a:lnSpc>
                <a:spcPct val="100000"/>
              </a:lnSpc>
            </a:pPr>
            <a:endParaRPr lang="da-DK" sz="2000" spc="-5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L="12700" marR="422909">
              <a:lnSpc>
                <a:spcPct val="100000"/>
              </a:lnSpc>
            </a:pPr>
            <a:endParaRPr lang="da-DK" sz="2000" spc="-5" dirty="0" smtClean="0">
              <a:solidFill>
                <a:srgbClr val="888888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532" y="188595"/>
            <a:ext cx="1714500" cy="1809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9810" y="4876800"/>
            <a:ext cx="3128517" cy="1556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2221" y="722629"/>
            <a:ext cx="349885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 err="1"/>
              <a:t>Beretning</a:t>
            </a:r>
            <a:r>
              <a:rPr spc="-75" dirty="0"/>
              <a:t> </a:t>
            </a:r>
            <a:r>
              <a:rPr dirty="0" smtClean="0"/>
              <a:t>201</a:t>
            </a:r>
            <a:r>
              <a:rPr lang="da-DK" dirty="0" smtClean="0"/>
              <a:t>9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54607" y="1577595"/>
            <a:ext cx="6598793" cy="5047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125" algn="ctr">
              <a:lnSpc>
                <a:spcPct val="100000"/>
              </a:lnSpc>
            </a:pPr>
            <a:r>
              <a:rPr sz="3200" spc="-65" dirty="0">
                <a:solidFill>
                  <a:srgbClr val="888888"/>
                </a:solidFill>
                <a:latin typeface="Calibri"/>
                <a:cs typeface="Calibri"/>
              </a:rPr>
              <a:t>Tak!</a:t>
            </a:r>
            <a:endParaRPr sz="32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3200" spc="-20" dirty="0">
                <a:solidFill>
                  <a:srgbClr val="888888"/>
                </a:solidFill>
                <a:latin typeface="Calibri"/>
                <a:cs typeface="Calibri"/>
              </a:rPr>
              <a:t>For </a:t>
            </a:r>
            <a:r>
              <a:rPr sz="3200" spc="-5" dirty="0">
                <a:solidFill>
                  <a:srgbClr val="888888"/>
                </a:solidFill>
                <a:latin typeface="Calibri"/>
                <a:cs typeface="Calibri"/>
              </a:rPr>
              <a:t>samarbejdet </a:t>
            </a:r>
            <a:r>
              <a:rPr sz="3200" dirty="0">
                <a:solidFill>
                  <a:srgbClr val="888888"/>
                </a:solidFill>
                <a:latin typeface="Calibri"/>
                <a:cs typeface="Calibri"/>
              </a:rPr>
              <a:t>med </a:t>
            </a:r>
            <a:r>
              <a:rPr sz="3200" spc="-20" dirty="0">
                <a:solidFill>
                  <a:srgbClr val="888888"/>
                </a:solidFill>
                <a:latin typeface="Calibri"/>
                <a:cs typeface="Calibri"/>
              </a:rPr>
              <a:t>Ry</a:t>
            </a:r>
            <a:r>
              <a:rPr sz="32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888888"/>
                </a:solidFill>
                <a:latin typeface="Calibri"/>
                <a:cs typeface="Calibri"/>
              </a:rPr>
              <a:t>Hallerne</a:t>
            </a:r>
            <a:endParaRPr sz="32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3200" spc="-5" dirty="0">
                <a:solidFill>
                  <a:srgbClr val="888888"/>
                </a:solidFill>
                <a:latin typeface="Calibri"/>
                <a:cs typeface="Calibri"/>
              </a:rPr>
              <a:t>Til </a:t>
            </a: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bestyrelse </a:t>
            </a:r>
            <a:r>
              <a:rPr sz="3200" spc="-5" dirty="0">
                <a:solidFill>
                  <a:srgbClr val="888888"/>
                </a:solidFill>
                <a:latin typeface="Calibri"/>
                <a:cs typeface="Calibri"/>
              </a:rPr>
              <a:t>og</a:t>
            </a:r>
            <a:r>
              <a:rPr sz="3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-15" dirty="0" err="1" smtClean="0">
                <a:solidFill>
                  <a:srgbClr val="888888"/>
                </a:solidFill>
                <a:latin typeface="Calibri"/>
                <a:cs typeface="Calibri"/>
              </a:rPr>
              <a:t>instruktører</a:t>
            </a:r>
            <a:endParaRPr lang="da-DK" sz="3200" spc="-15" dirty="0" smtClean="0">
              <a:solidFill>
                <a:srgbClr val="888888"/>
              </a:solidFill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endParaRPr sz="32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Hjælpere </a:t>
            </a:r>
            <a:r>
              <a:rPr sz="3200" spc="-15" dirty="0">
                <a:solidFill>
                  <a:srgbClr val="888888"/>
                </a:solidFill>
                <a:latin typeface="Calibri"/>
                <a:cs typeface="Calibri"/>
              </a:rPr>
              <a:t>af enhver</a:t>
            </a:r>
            <a:r>
              <a:rPr sz="3200" spc="-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888888"/>
                </a:solidFill>
                <a:latin typeface="Calibri"/>
                <a:cs typeface="Calibri"/>
              </a:rPr>
              <a:t>art</a:t>
            </a:r>
            <a:endParaRPr sz="3200" dirty="0">
              <a:latin typeface="Calibri"/>
              <a:cs typeface="Calibri"/>
            </a:endParaRPr>
          </a:p>
          <a:p>
            <a:pPr marL="469900" marR="283210" indent="-4572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3200" spc="-5" dirty="0">
                <a:solidFill>
                  <a:srgbClr val="888888"/>
                </a:solidFill>
                <a:latin typeface="Calibri"/>
                <a:cs typeface="Calibri"/>
              </a:rPr>
              <a:t>Og dem der </a:t>
            </a: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lige </a:t>
            </a:r>
            <a:r>
              <a:rPr sz="3200" spc="-5" dirty="0">
                <a:solidFill>
                  <a:srgbClr val="888888"/>
                </a:solidFill>
                <a:latin typeface="Calibri"/>
                <a:cs typeface="Calibri"/>
              </a:rPr>
              <a:t>gør </a:t>
            </a: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noget </a:t>
            </a:r>
            <a:r>
              <a:rPr sz="3200" spc="-20" dirty="0">
                <a:solidFill>
                  <a:srgbClr val="888888"/>
                </a:solidFill>
                <a:latin typeface="Calibri"/>
                <a:cs typeface="Calibri"/>
              </a:rPr>
              <a:t>af </a:t>
            </a:r>
            <a:r>
              <a:rPr sz="3200" spc="-5" dirty="0">
                <a:solidFill>
                  <a:srgbClr val="888888"/>
                </a:solidFill>
                <a:latin typeface="Calibri"/>
                <a:cs typeface="Calibri"/>
              </a:rPr>
              <a:t>sig  </a:t>
            </a:r>
            <a:r>
              <a:rPr sz="3200" dirty="0">
                <a:solidFill>
                  <a:srgbClr val="888888"/>
                </a:solidFill>
                <a:latin typeface="Calibri"/>
                <a:cs typeface="Calibri"/>
              </a:rPr>
              <a:t>selv….</a:t>
            </a:r>
            <a:endParaRPr sz="32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3200" spc="-55" dirty="0">
                <a:solidFill>
                  <a:srgbClr val="888888"/>
                </a:solidFill>
                <a:latin typeface="Calibri"/>
                <a:cs typeface="Calibri"/>
              </a:rPr>
              <a:t>We </a:t>
            </a:r>
            <a:r>
              <a:rPr sz="3200" spc="-5" dirty="0">
                <a:solidFill>
                  <a:srgbClr val="888888"/>
                </a:solidFill>
                <a:latin typeface="Calibri"/>
                <a:cs typeface="Calibri"/>
              </a:rPr>
              <a:t>can’t help </a:t>
            </a: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everyone,</a:t>
            </a:r>
            <a:r>
              <a:rPr sz="3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888888"/>
                </a:solidFill>
                <a:latin typeface="Calibri"/>
                <a:cs typeface="Calibri"/>
              </a:rPr>
              <a:t>but</a:t>
            </a:r>
            <a:endParaRPr sz="32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everyone can </a:t>
            </a:r>
            <a:r>
              <a:rPr sz="3200" spc="-5" dirty="0">
                <a:solidFill>
                  <a:srgbClr val="888888"/>
                </a:solidFill>
                <a:latin typeface="Calibri"/>
                <a:cs typeface="Calibri"/>
              </a:rPr>
              <a:t>help</a:t>
            </a:r>
            <a:r>
              <a:rPr sz="3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888888"/>
                </a:solidFill>
                <a:latin typeface="Calibri"/>
                <a:cs typeface="Calibri"/>
              </a:rPr>
              <a:t>someone</a:t>
            </a:r>
            <a:r>
              <a:rPr sz="3200" spc="-5" dirty="0" smtClean="0">
                <a:solidFill>
                  <a:srgbClr val="888888"/>
                </a:solidFill>
                <a:latin typeface="Calibri"/>
                <a:cs typeface="Calibri"/>
              </a:rPr>
              <a:t>..</a:t>
            </a:r>
            <a:r>
              <a:rPr lang="da-DK" sz="3200" spc="-5" dirty="0">
                <a:solidFill>
                  <a:srgbClr val="888888"/>
                </a:solidFill>
                <a:cs typeface="Calibri"/>
              </a:rPr>
              <a:t> 	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532" y="188595"/>
            <a:ext cx="1714500" cy="1809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8244" y="722629"/>
            <a:ext cx="3992245" cy="1064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0">
              <a:lnSpc>
                <a:spcPts val="4870"/>
              </a:lnSpc>
            </a:pPr>
            <a:r>
              <a:rPr spc="-10" dirty="0" err="1"/>
              <a:t>Beretning</a:t>
            </a:r>
            <a:r>
              <a:rPr spc="-75" dirty="0"/>
              <a:t> </a:t>
            </a:r>
            <a:r>
              <a:rPr dirty="0" smtClean="0"/>
              <a:t>201</a:t>
            </a:r>
            <a:r>
              <a:rPr lang="da-DK" dirty="0" smtClean="0"/>
              <a:t>9</a:t>
            </a:r>
            <a:endParaRPr dirty="0"/>
          </a:p>
          <a:p>
            <a:pPr marL="12700">
              <a:lnSpc>
                <a:spcPts val="3429"/>
              </a:lnSpc>
            </a:pPr>
            <a:r>
              <a:rPr sz="3200" spc="-10" dirty="0">
                <a:solidFill>
                  <a:srgbClr val="888888"/>
                </a:solidFill>
              </a:rPr>
              <a:t>Medlemstal, </a:t>
            </a:r>
            <a:r>
              <a:rPr sz="3200" spc="-20" dirty="0">
                <a:solidFill>
                  <a:srgbClr val="888888"/>
                </a:solidFill>
              </a:rPr>
              <a:t>fordelinger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4867783" y="2307971"/>
            <a:ext cx="343471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Vi </a:t>
            </a:r>
            <a:r>
              <a:rPr sz="1800" dirty="0">
                <a:latin typeface="Calibri"/>
                <a:cs typeface="Calibri"/>
              </a:rPr>
              <a:t>er en </a:t>
            </a:r>
            <a:r>
              <a:rPr sz="1800" spc="-10" dirty="0">
                <a:latin typeface="Calibri"/>
                <a:cs typeface="Calibri"/>
              </a:rPr>
              <a:t>forening af </a:t>
            </a:r>
            <a:r>
              <a:rPr sz="1800" dirty="0">
                <a:latin typeface="Calibri"/>
                <a:cs typeface="Calibri"/>
              </a:rPr>
              <a:t>mænd </a:t>
            </a:r>
            <a:r>
              <a:rPr sz="1800" spc="-5" dirty="0">
                <a:latin typeface="Calibri"/>
                <a:cs typeface="Calibri"/>
              </a:rPr>
              <a:t>og </a:t>
            </a:r>
            <a:r>
              <a:rPr sz="1800" spc="-10" dirty="0">
                <a:latin typeface="Calibri"/>
                <a:cs typeface="Calibri"/>
              </a:rPr>
              <a:t>voksne  </a:t>
            </a:r>
            <a:r>
              <a:rPr sz="1800" spc="-5" dirty="0">
                <a:latin typeface="Calibri"/>
                <a:cs typeface="Calibri"/>
              </a:rPr>
              <a:t>kvinder!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33" name="Diagram 1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825967"/>
              </p:ext>
            </p:extLst>
          </p:nvPr>
        </p:nvGraphicFramePr>
        <p:xfrm>
          <a:off x="152400" y="1828800"/>
          <a:ext cx="457200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4" name="Diagram 1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758337"/>
              </p:ext>
            </p:extLst>
          </p:nvPr>
        </p:nvGraphicFramePr>
        <p:xfrm>
          <a:off x="4419600" y="3581400"/>
          <a:ext cx="457200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2221" y="722629"/>
            <a:ext cx="349885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 err="1"/>
              <a:t>Beretning</a:t>
            </a:r>
            <a:r>
              <a:rPr spc="-75" dirty="0"/>
              <a:t> </a:t>
            </a:r>
            <a:r>
              <a:rPr dirty="0" smtClean="0"/>
              <a:t>201</a:t>
            </a:r>
            <a:r>
              <a:rPr lang="da-DK" dirty="0" smtClean="0"/>
              <a:t>9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55575" y="176784"/>
            <a:ext cx="1524000" cy="1523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65" y="1510678"/>
            <a:ext cx="3823335" cy="534732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381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</a:rPr>
              <a:t>Jens Szabo, vil du sørge for at fordøren er åben i tidsrummet for RMS åbningstid. NOX kan programmeres til denne periode </a:t>
            </a:r>
          </a:p>
          <a:p>
            <a:pPr>
              <a:spcAft>
                <a:spcPts val="0"/>
              </a:spcAft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</a:rPr>
              <a:t>Resultatet bliver godt. Opdatering af nøglebrik hver ½ time, og gl. udløbne medlemmer slettes. Dvs. minimal vedligehold</a:t>
            </a:r>
          </a:p>
          <a:p>
            <a:pPr>
              <a:spcAft>
                <a:spcPts val="0"/>
              </a:spcAft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400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2221" y="722629"/>
            <a:ext cx="349885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 err="1"/>
              <a:t>Beretning</a:t>
            </a:r>
            <a:r>
              <a:rPr spc="-75" dirty="0"/>
              <a:t> </a:t>
            </a:r>
            <a:r>
              <a:rPr dirty="0" smtClean="0"/>
              <a:t>201</a:t>
            </a:r>
            <a:r>
              <a:rPr lang="da-DK" dirty="0" smtClean="0"/>
              <a:t>9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447800"/>
            <a:ext cx="721804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405" algn="ctr">
              <a:lnSpc>
                <a:spcPct val="100000"/>
              </a:lnSpc>
            </a:pPr>
            <a:r>
              <a:rPr lang="da-DK" sz="2500" spc="-20" dirty="0" smtClean="0">
                <a:solidFill>
                  <a:srgbClr val="888888"/>
                </a:solidFill>
                <a:latin typeface="Calibri"/>
                <a:cs typeface="Calibri"/>
              </a:rPr>
              <a:t>Kapacitet, går det?</a:t>
            </a:r>
          </a:p>
          <a:p>
            <a:pPr marL="319405" algn="ctr">
              <a:lnSpc>
                <a:spcPct val="100000"/>
              </a:lnSpc>
            </a:pPr>
            <a:r>
              <a:rPr lang="da-DK" sz="2500" spc="-20" dirty="0" smtClean="0">
                <a:solidFill>
                  <a:srgbClr val="888888"/>
                </a:solidFill>
                <a:latin typeface="Calibri"/>
                <a:cs typeface="Calibri"/>
              </a:rPr>
              <a:t>Nytårsfortsætter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5575" y="176784"/>
            <a:ext cx="1524000" cy="1523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43150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2221" y="722629"/>
            <a:ext cx="349885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 err="1"/>
              <a:t>Beretning</a:t>
            </a:r>
            <a:r>
              <a:rPr spc="-75" dirty="0"/>
              <a:t> </a:t>
            </a:r>
            <a:r>
              <a:rPr dirty="0" smtClean="0"/>
              <a:t>201</a:t>
            </a:r>
            <a:r>
              <a:rPr lang="da-DK" dirty="0" smtClean="0"/>
              <a:t>9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447800"/>
            <a:ext cx="721804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405" algn="ctr">
              <a:lnSpc>
                <a:spcPct val="100000"/>
              </a:lnSpc>
            </a:pPr>
            <a:r>
              <a:rPr lang="da-DK" sz="2500" spc="-20" dirty="0" smtClean="0">
                <a:solidFill>
                  <a:srgbClr val="888888"/>
                </a:solidFill>
                <a:latin typeface="Calibri"/>
                <a:cs typeface="Calibri"/>
              </a:rPr>
              <a:t>Kapacitet, går det?</a:t>
            </a:r>
          </a:p>
          <a:p>
            <a:pPr marL="319405" algn="ctr">
              <a:lnSpc>
                <a:spcPct val="100000"/>
              </a:lnSpc>
            </a:pPr>
            <a:r>
              <a:rPr lang="da-DK" sz="2500" spc="-20" dirty="0" smtClean="0">
                <a:solidFill>
                  <a:srgbClr val="888888"/>
                </a:solidFill>
                <a:latin typeface="Calibri"/>
                <a:cs typeface="Calibri"/>
              </a:rPr>
              <a:t>Nytårsfortsætter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5575" y="176784"/>
            <a:ext cx="1524000" cy="1523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Billedresultat for gym etiquett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65" y="1399737"/>
            <a:ext cx="4589236" cy="538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9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352928" y="722629"/>
            <a:ext cx="4438142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1865">
              <a:lnSpc>
                <a:spcPct val="100000"/>
              </a:lnSpc>
            </a:pPr>
            <a:r>
              <a:rPr lang="da-DK" spc="-10" dirty="0" smtClean="0"/>
              <a:t>Samarbejder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5575" y="176784"/>
            <a:ext cx="1524000" cy="152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74822" y="1587753"/>
            <a:ext cx="5116578" cy="3724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a-DK" sz="3200" spc="-15" dirty="0" smtClean="0">
                <a:latin typeface="Calibri"/>
                <a:cs typeface="Calibri"/>
              </a:rPr>
              <a:t>9. Klasse Mølleskolen</a:t>
            </a:r>
          </a:p>
          <a:p>
            <a:pPr marL="12700">
              <a:lnSpc>
                <a:spcPct val="100000"/>
              </a:lnSpc>
            </a:pPr>
            <a:r>
              <a:rPr lang="da-DK" sz="3200" spc="-15" dirty="0" smtClean="0">
                <a:latin typeface="Calibri"/>
                <a:cs typeface="Calibri"/>
              </a:rPr>
              <a:t>Ry Håndhold seniorer og 2XU18</a:t>
            </a:r>
          </a:p>
          <a:p>
            <a:pPr marL="12700">
              <a:lnSpc>
                <a:spcPct val="100000"/>
              </a:lnSpc>
            </a:pPr>
            <a:r>
              <a:rPr lang="da-DK" sz="3200" spc="-15" dirty="0" smtClean="0">
                <a:latin typeface="Calibri"/>
                <a:cs typeface="Calibri"/>
              </a:rPr>
              <a:t>Aftenskolen</a:t>
            </a:r>
          </a:p>
          <a:p>
            <a:pPr marL="12700">
              <a:lnSpc>
                <a:spcPct val="100000"/>
              </a:lnSpc>
            </a:pPr>
            <a:r>
              <a:rPr lang="da-DK" sz="3200" spc="-15" dirty="0" smtClean="0">
                <a:latin typeface="Calibri"/>
                <a:cs typeface="Calibri"/>
              </a:rPr>
              <a:t>Ungdomsskolen (20 af 20)</a:t>
            </a:r>
          </a:p>
          <a:p>
            <a:pPr marL="12700">
              <a:lnSpc>
                <a:spcPct val="100000"/>
              </a:lnSpc>
            </a:pPr>
            <a:r>
              <a:rPr lang="da-DK" sz="3200" spc="-15" dirty="0" smtClean="0">
                <a:latin typeface="Calibri"/>
                <a:cs typeface="Calibri"/>
              </a:rPr>
              <a:t>Højskolen</a:t>
            </a:r>
          </a:p>
          <a:p>
            <a:pPr marL="12700">
              <a:lnSpc>
                <a:spcPct val="100000"/>
              </a:lnSpc>
            </a:pPr>
            <a:r>
              <a:rPr lang="da-DK" sz="3200" spc="-15" dirty="0" err="1" smtClean="0">
                <a:latin typeface="Calibri"/>
                <a:cs typeface="Calibri"/>
              </a:rPr>
              <a:t>Tryday</a:t>
            </a:r>
            <a:r>
              <a:rPr lang="da-DK" sz="3200" spc="-15" dirty="0" smtClean="0">
                <a:latin typeface="Calibri"/>
                <a:cs typeface="Calibri"/>
              </a:rPr>
              <a:t> måske næste år</a:t>
            </a:r>
          </a:p>
          <a:p>
            <a:pPr marL="12700">
              <a:lnSpc>
                <a:spcPct val="100000"/>
              </a:lnSpc>
            </a:pPr>
            <a:endParaRPr lang="da-DK" spc="-15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722629"/>
            <a:ext cx="6013195" cy="1241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 err="1"/>
              <a:t>Beretning</a:t>
            </a:r>
            <a:r>
              <a:rPr spc="-75" dirty="0"/>
              <a:t> </a:t>
            </a:r>
            <a:r>
              <a:rPr dirty="0" smtClean="0"/>
              <a:t>201</a:t>
            </a:r>
            <a:r>
              <a:rPr lang="da-DK" dirty="0" smtClean="0"/>
              <a:t>9</a:t>
            </a:r>
            <a:endParaRPr dirty="0"/>
          </a:p>
          <a:p>
            <a:pPr marL="797560">
              <a:lnSpc>
                <a:spcPct val="100000"/>
              </a:lnSpc>
              <a:spcBef>
                <a:spcPts val="810"/>
              </a:spcBef>
            </a:pPr>
            <a:r>
              <a:rPr lang="da-DK" sz="3000" spc="-20" dirty="0" smtClean="0">
                <a:solidFill>
                  <a:srgbClr val="888888"/>
                </a:solidFill>
              </a:rPr>
              <a:t>Regnskab 2018 ved kassereren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1554607" y="2410967"/>
            <a:ext cx="3197860" cy="2318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000" spc="-10" dirty="0">
                <a:solidFill>
                  <a:srgbClr val="888888"/>
                </a:solidFill>
                <a:latin typeface="Calibri"/>
                <a:cs typeface="Calibri"/>
              </a:rPr>
              <a:t>Igen </a:t>
            </a:r>
            <a:r>
              <a:rPr sz="3000" spc="-15" dirty="0">
                <a:solidFill>
                  <a:srgbClr val="888888"/>
                </a:solidFill>
                <a:latin typeface="Calibri"/>
                <a:cs typeface="Calibri"/>
              </a:rPr>
              <a:t>et </a:t>
            </a:r>
            <a:r>
              <a:rPr sz="3000" spc="-10" dirty="0">
                <a:solidFill>
                  <a:srgbClr val="888888"/>
                </a:solidFill>
                <a:latin typeface="Calibri"/>
                <a:cs typeface="Calibri"/>
              </a:rPr>
              <a:t>lille </a:t>
            </a:r>
            <a:r>
              <a:rPr sz="3000" spc="-20" dirty="0">
                <a:solidFill>
                  <a:srgbClr val="888888"/>
                </a:solidFill>
                <a:latin typeface="Calibri"/>
                <a:cs typeface="Calibri"/>
              </a:rPr>
              <a:t>overskud  </a:t>
            </a:r>
            <a:r>
              <a:rPr sz="3000" spc="-15" dirty="0">
                <a:solidFill>
                  <a:srgbClr val="888888"/>
                </a:solidFill>
                <a:latin typeface="Calibri"/>
                <a:cs typeface="Calibri"/>
              </a:rPr>
              <a:t>Kontingent</a:t>
            </a:r>
            <a:r>
              <a:rPr sz="3000" spc="-114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888888"/>
                </a:solidFill>
                <a:latin typeface="Calibri"/>
                <a:cs typeface="Calibri"/>
              </a:rPr>
              <a:t>m.m.</a:t>
            </a:r>
            <a:endParaRPr sz="3000">
              <a:latin typeface="Calibri"/>
              <a:cs typeface="Calibri"/>
            </a:endParaRPr>
          </a:p>
          <a:p>
            <a:pPr marL="12700" marR="1177290">
              <a:lnSpc>
                <a:spcPct val="100000"/>
              </a:lnSpc>
            </a:pPr>
            <a:r>
              <a:rPr sz="3000" spc="-10" dirty="0">
                <a:solidFill>
                  <a:srgbClr val="888888"/>
                </a:solidFill>
                <a:latin typeface="Calibri"/>
                <a:cs typeface="Calibri"/>
              </a:rPr>
              <a:t>Udstyr </a:t>
            </a:r>
            <a:r>
              <a:rPr sz="3000" dirty="0">
                <a:solidFill>
                  <a:srgbClr val="888888"/>
                </a:solidFill>
                <a:latin typeface="Calibri"/>
                <a:cs typeface="Calibri"/>
              </a:rPr>
              <a:t>m.m.  </a:t>
            </a:r>
            <a:r>
              <a:rPr sz="3000" spc="-20" dirty="0">
                <a:solidFill>
                  <a:srgbClr val="888888"/>
                </a:solidFill>
                <a:latin typeface="Calibri"/>
                <a:cs typeface="Calibri"/>
              </a:rPr>
              <a:t>Cafeen  </a:t>
            </a:r>
            <a:r>
              <a:rPr sz="3000" spc="-35" dirty="0">
                <a:solidFill>
                  <a:srgbClr val="888888"/>
                </a:solidFill>
                <a:latin typeface="Calibri"/>
                <a:cs typeface="Calibri"/>
              </a:rPr>
              <a:t>IT/komm.</a:t>
            </a:r>
            <a:r>
              <a:rPr sz="3000" spc="-8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888888"/>
                </a:solidFill>
                <a:latin typeface="Calibri"/>
                <a:cs typeface="Calibri"/>
              </a:rPr>
              <a:t>ca.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13096" y="1953514"/>
            <a:ext cx="2628900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3000" dirty="0" smtClean="0">
                <a:solidFill>
                  <a:srgbClr val="888888"/>
                </a:solidFill>
                <a:latin typeface="Calibri"/>
                <a:cs typeface="Calibri"/>
              </a:rPr>
              <a:t>201</a:t>
            </a:r>
            <a:r>
              <a:rPr lang="da-DK" sz="3000" dirty="0" smtClean="0">
                <a:solidFill>
                  <a:srgbClr val="888888"/>
                </a:solidFill>
                <a:latin typeface="Calibri"/>
                <a:cs typeface="Calibri"/>
              </a:rPr>
              <a:t>7  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926589" algn="l"/>
              </a:tabLst>
            </a:pPr>
            <a:r>
              <a:rPr lang="da-DK" sz="3000" dirty="0" smtClean="0">
                <a:solidFill>
                  <a:srgbClr val="888888"/>
                </a:solidFill>
                <a:latin typeface="Calibri"/>
                <a:cs typeface="Calibri"/>
              </a:rPr>
              <a:t>218</a:t>
            </a:r>
            <a:r>
              <a:rPr sz="3000" spc="-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000" spc="-60" dirty="0">
                <a:solidFill>
                  <a:srgbClr val="888888"/>
                </a:solidFill>
                <a:latin typeface="Calibri"/>
                <a:cs typeface="Calibri"/>
              </a:rPr>
              <a:t>t.kr.	</a:t>
            </a:r>
            <a:r>
              <a:rPr lang="da-DK" sz="3000" spc="-60" dirty="0" smtClean="0">
                <a:solidFill>
                  <a:srgbClr val="888888"/>
                </a:solidFill>
                <a:latin typeface="Calibri"/>
                <a:cs typeface="Calibri"/>
              </a:rPr>
              <a:t>192</a:t>
            </a:r>
            <a:endParaRPr sz="3000" dirty="0">
              <a:latin typeface="Calibri"/>
              <a:cs typeface="Calibri"/>
            </a:endParaRPr>
          </a:p>
          <a:p>
            <a:pPr marR="185420" algn="ctr">
              <a:lnSpc>
                <a:spcPct val="100000"/>
              </a:lnSpc>
              <a:tabLst>
                <a:tab pos="1828800" algn="l"/>
              </a:tabLst>
            </a:pPr>
            <a:r>
              <a:rPr sz="3000" dirty="0" smtClean="0">
                <a:solidFill>
                  <a:srgbClr val="888888"/>
                </a:solidFill>
                <a:latin typeface="Calibri"/>
                <a:cs typeface="Calibri"/>
              </a:rPr>
              <a:t>57</a:t>
            </a:r>
            <a:r>
              <a:rPr lang="da-DK" sz="3000" dirty="0" smtClean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sz="3000" spc="-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888888"/>
                </a:solidFill>
                <a:latin typeface="Calibri"/>
                <a:cs typeface="Calibri"/>
              </a:rPr>
              <a:t>t.</a:t>
            </a:r>
            <a:r>
              <a:rPr sz="3000" spc="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3000" spc="-30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888888"/>
                </a:solidFill>
                <a:latin typeface="Calibri"/>
                <a:cs typeface="Calibri"/>
              </a:rPr>
              <a:t>.	</a:t>
            </a:r>
            <a:r>
              <a:rPr lang="da-DK" sz="3000" dirty="0" smtClean="0">
                <a:solidFill>
                  <a:srgbClr val="888888"/>
                </a:solidFill>
                <a:latin typeface="Calibri"/>
                <a:cs typeface="Calibri"/>
              </a:rPr>
              <a:t>572</a:t>
            </a:r>
            <a:endParaRPr sz="3000" dirty="0">
              <a:latin typeface="Calibri"/>
              <a:cs typeface="Calibri"/>
            </a:endParaRPr>
          </a:p>
          <a:p>
            <a:pPr marR="185420" algn="ctr">
              <a:lnSpc>
                <a:spcPct val="100000"/>
              </a:lnSpc>
              <a:tabLst>
                <a:tab pos="1828800" algn="l"/>
              </a:tabLst>
            </a:pPr>
            <a:r>
              <a:rPr lang="da-DK" sz="3000" dirty="0" smtClean="0">
                <a:solidFill>
                  <a:srgbClr val="888888"/>
                </a:solidFill>
                <a:latin typeface="Calibri"/>
                <a:cs typeface="Calibri"/>
              </a:rPr>
              <a:t>135</a:t>
            </a:r>
            <a:r>
              <a:rPr sz="3000" spc="-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888888"/>
                </a:solidFill>
                <a:latin typeface="Calibri"/>
                <a:cs typeface="Calibri"/>
              </a:rPr>
              <a:t>t.</a:t>
            </a:r>
            <a:r>
              <a:rPr sz="3000" spc="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3000" spc="-30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888888"/>
                </a:solidFill>
                <a:latin typeface="Calibri"/>
                <a:cs typeface="Calibri"/>
              </a:rPr>
              <a:t>.	</a:t>
            </a:r>
            <a:r>
              <a:rPr lang="da-DK" sz="3000" dirty="0" smtClean="0">
                <a:solidFill>
                  <a:srgbClr val="888888"/>
                </a:solidFill>
                <a:latin typeface="Calibri"/>
                <a:cs typeface="Calibri"/>
              </a:rPr>
              <a:t>190</a:t>
            </a:r>
            <a:endParaRPr sz="3000" dirty="0">
              <a:latin typeface="Calibri"/>
              <a:cs typeface="Calibri"/>
            </a:endParaRPr>
          </a:p>
          <a:p>
            <a:pPr marL="97790">
              <a:lnSpc>
                <a:spcPct val="100000"/>
              </a:lnSpc>
              <a:tabLst>
                <a:tab pos="657225" algn="l"/>
              </a:tabLst>
            </a:pPr>
            <a:r>
              <a:rPr lang="da-DK" sz="3000" dirty="0" smtClean="0">
                <a:solidFill>
                  <a:srgbClr val="888888"/>
                </a:solidFill>
                <a:latin typeface="Calibri"/>
                <a:cs typeface="Calibri"/>
              </a:rPr>
              <a:t>38</a:t>
            </a:r>
            <a:r>
              <a:rPr sz="3000" dirty="0">
                <a:solidFill>
                  <a:srgbClr val="888888"/>
                </a:solidFill>
                <a:latin typeface="Calibri"/>
                <a:cs typeface="Calibri"/>
              </a:rPr>
              <a:t>	</a:t>
            </a:r>
            <a:r>
              <a:rPr sz="3000" spc="-65" dirty="0">
                <a:solidFill>
                  <a:srgbClr val="888888"/>
                </a:solidFill>
                <a:latin typeface="Calibri"/>
                <a:cs typeface="Calibri"/>
              </a:rPr>
              <a:t>t.kr</a:t>
            </a:r>
            <a:r>
              <a:rPr sz="3000" spc="-6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lang="da-DK" sz="3000" spc="-65" dirty="0" smtClean="0">
                <a:solidFill>
                  <a:srgbClr val="888888"/>
                </a:solidFill>
                <a:latin typeface="Calibri"/>
                <a:cs typeface="Calibri"/>
              </a:rPr>
              <a:t>	  45</a:t>
            </a:r>
            <a:r>
              <a:rPr sz="3000" spc="-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lang="da-DK" sz="3000" spc="-5" dirty="0" smtClean="0">
                <a:solidFill>
                  <a:srgbClr val="888888"/>
                </a:solidFill>
                <a:latin typeface="Calibri"/>
                <a:cs typeface="Calibri"/>
              </a:rPr>
              <a:t>54	</a:t>
            </a:r>
            <a:r>
              <a:rPr sz="3000" spc="-60" dirty="0" smtClean="0">
                <a:solidFill>
                  <a:srgbClr val="888888"/>
                </a:solidFill>
                <a:latin typeface="Calibri"/>
                <a:cs typeface="Calibri"/>
              </a:rPr>
              <a:t>t.kr.</a:t>
            </a:r>
            <a:r>
              <a:rPr lang="da-DK" sz="3000" spc="-60" dirty="0" smtClean="0">
                <a:solidFill>
                  <a:srgbClr val="888888"/>
                </a:solidFill>
                <a:latin typeface="Calibri"/>
                <a:cs typeface="Calibri"/>
              </a:rPr>
              <a:t>	  56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4607" y="5160391"/>
            <a:ext cx="3920490" cy="603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900" spc="-15" dirty="0">
                <a:solidFill>
                  <a:srgbClr val="888888"/>
                </a:solidFill>
                <a:latin typeface="Calibri"/>
                <a:cs typeface="Calibri"/>
              </a:rPr>
              <a:t>(anskaffelser </a:t>
            </a:r>
            <a:r>
              <a:rPr sz="1900" spc="-5" dirty="0">
                <a:solidFill>
                  <a:srgbClr val="888888"/>
                </a:solidFill>
                <a:latin typeface="Calibri"/>
                <a:cs typeface="Calibri"/>
              </a:rPr>
              <a:t>ca. </a:t>
            </a:r>
            <a:r>
              <a:rPr sz="1900" spc="-5" dirty="0" smtClean="0">
                <a:solidFill>
                  <a:srgbClr val="888888"/>
                </a:solidFill>
                <a:latin typeface="Calibri"/>
                <a:cs typeface="Calibri"/>
              </a:rPr>
              <a:t>2,</a:t>
            </a:r>
            <a:r>
              <a:rPr lang="da-DK" sz="1900" spc="-5" dirty="0" smtClean="0">
                <a:solidFill>
                  <a:srgbClr val="888888"/>
                </a:solidFill>
                <a:latin typeface="Calibri"/>
                <a:cs typeface="Calibri"/>
              </a:rPr>
              <a:t>45 </a:t>
            </a:r>
            <a:r>
              <a:rPr sz="1900" spc="-5" dirty="0" err="1" smtClean="0">
                <a:solidFill>
                  <a:srgbClr val="888888"/>
                </a:solidFill>
                <a:latin typeface="Calibri"/>
                <a:cs typeface="Calibri"/>
              </a:rPr>
              <a:t>mio</a:t>
            </a:r>
            <a:r>
              <a:rPr sz="1900" spc="-5" dirty="0">
                <a:solidFill>
                  <a:srgbClr val="888888"/>
                </a:solidFill>
                <a:latin typeface="Calibri"/>
                <a:cs typeface="Calibri"/>
              </a:rPr>
              <a:t>. </a:t>
            </a:r>
            <a:r>
              <a:rPr sz="1900" spc="-70" dirty="0">
                <a:solidFill>
                  <a:srgbClr val="888888"/>
                </a:solidFill>
                <a:latin typeface="Calibri"/>
                <a:cs typeface="Calibri"/>
              </a:rPr>
              <a:t>kr. </a:t>
            </a:r>
            <a:r>
              <a:rPr sz="1900" spc="-10" dirty="0">
                <a:solidFill>
                  <a:srgbClr val="888888"/>
                </a:solidFill>
                <a:latin typeface="Calibri"/>
                <a:cs typeface="Calibri"/>
              </a:rPr>
              <a:t>siden </a:t>
            </a:r>
            <a:r>
              <a:rPr sz="1900" spc="-5" dirty="0">
                <a:solidFill>
                  <a:srgbClr val="888888"/>
                </a:solidFill>
                <a:latin typeface="Calibri"/>
                <a:cs typeface="Calibri"/>
              </a:rPr>
              <a:t>2009)  </a:t>
            </a:r>
            <a:r>
              <a:rPr sz="1900" spc="-10" dirty="0">
                <a:solidFill>
                  <a:srgbClr val="888888"/>
                </a:solidFill>
                <a:latin typeface="Calibri"/>
                <a:cs typeface="Calibri"/>
              </a:rPr>
              <a:t>Opsparing: +</a:t>
            </a:r>
            <a:r>
              <a:rPr sz="1900" spc="-10" dirty="0" smtClean="0">
                <a:solidFill>
                  <a:srgbClr val="888888"/>
                </a:solidFill>
                <a:latin typeface="Calibri"/>
                <a:cs typeface="Calibri"/>
              </a:rPr>
              <a:t>1,</a:t>
            </a:r>
            <a:r>
              <a:rPr lang="da-DK" sz="1900" spc="-10" dirty="0" smtClean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r>
              <a:rPr sz="1900" spc="10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888888"/>
                </a:solidFill>
                <a:latin typeface="Calibri"/>
                <a:cs typeface="Calibri"/>
              </a:rPr>
              <a:t>mio.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5575" y="176784"/>
            <a:ext cx="1524000" cy="152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304800"/>
            <a:ext cx="601319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 err="1"/>
              <a:t>Beretning</a:t>
            </a:r>
            <a:r>
              <a:rPr spc="-75" dirty="0"/>
              <a:t> </a:t>
            </a:r>
            <a:r>
              <a:rPr dirty="0" smtClean="0"/>
              <a:t>201</a:t>
            </a:r>
            <a:r>
              <a:rPr lang="da-DK" dirty="0" smtClean="0"/>
              <a:t>9, detaljer</a:t>
            </a:r>
            <a:endParaRPr sz="3000" dirty="0"/>
          </a:p>
        </p:txBody>
      </p:sp>
      <p:sp>
        <p:nvSpPr>
          <p:cNvPr id="6" name="object 6"/>
          <p:cNvSpPr/>
          <p:nvPr/>
        </p:nvSpPr>
        <p:spPr>
          <a:xfrm>
            <a:off x="155575" y="176784"/>
            <a:ext cx="1524000" cy="152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8600"/>
            <a:ext cx="680429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412</Words>
  <Application>Microsoft Office PowerPoint</Application>
  <PresentationFormat>Skærmshow (4:3)</PresentationFormat>
  <Paragraphs>106</Paragraphs>
  <Slides>23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Beretning 2019</vt:lpstr>
      <vt:lpstr>Beretning 2019 Medlemstal, væksten fortsætter</vt:lpstr>
      <vt:lpstr>Beretning 2019 Medlemstal, fordelinger</vt:lpstr>
      <vt:lpstr>Beretning 2019</vt:lpstr>
      <vt:lpstr>Beretning 2019</vt:lpstr>
      <vt:lpstr>Beretning 2019</vt:lpstr>
      <vt:lpstr>Samarbejder</vt:lpstr>
      <vt:lpstr>Beretning 2019 Regnskab 2018 ved kassereren</vt:lpstr>
      <vt:lpstr>Beretning 2019, detaljer</vt:lpstr>
      <vt:lpstr>Beretning 2019</vt:lpstr>
      <vt:lpstr>Beretning 2019</vt:lpstr>
      <vt:lpstr>Nye bænke på vej</vt:lpstr>
      <vt:lpstr>Beretning 2019</vt:lpstr>
      <vt:lpstr>PowerPoint-præsentation</vt:lpstr>
      <vt:lpstr>Beretning 2019</vt:lpstr>
      <vt:lpstr>PowerPoint-præsentation</vt:lpstr>
      <vt:lpstr>Beretning 2019</vt:lpstr>
      <vt:lpstr>Beretning 2018</vt:lpstr>
      <vt:lpstr>Beretning 2019, adfærd</vt:lpstr>
      <vt:lpstr>Beretning 2019, adfærd</vt:lpstr>
      <vt:lpstr>Beretning 2019, adfærd</vt:lpstr>
      <vt:lpstr>Beretning 2019</vt:lpstr>
      <vt:lpstr>Beretning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Beretning 2015</dc:title>
  <dc:creator>Svend Lykkemark Christensen</dc:creator>
  <cp:lastModifiedBy>Svend Lykkemark Christensen</cp:lastModifiedBy>
  <cp:revision>19</cp:revision>
  <dcterms:created xsi:type="dcterms:W3CDTF">2019-02-05T13:18:37Z</dcterms:created>
  <dcterms:modified xsi:type="dcterms:W3CDTF">2019-02-09T18:10:31Z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2018-03-26T00:00:00Z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2019-02-05T00:00:00Z</vt:filetime>
  </property>
</Properties>
</file>